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5"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259" r:id="rId18"/>
    <p:sldId id="263" r:id="rId19"/>
    <p:sldId id="291" r:id="rId20"/>
    <p:sldId id="309" r:id="rId21"/>
    <p:sldId id="290" r:id="rId22"/>
    <p:sldId id="284" r:id="rId23"/>
    <p:sldId id="265" r:id="rId24"/>
    <p:sldId id="266" r:id="rId25"/>
    <p:sldId id="267" r:id="rId26"/>
    <p:sldId id="268" r:id="rId27"/>
    <p:sldId id="269" r:id="rId28"/>
    <p:sldId id="285" r:id="rId29"/>
    <p:sldId id="286" r:id="rId30"/>
    <p:sldId id="270" r:id="rId31"/>
    <p:sldId id="271" r:id="rId32"/>
    <p:sldId id="287" r:id="rId33"/>
    <p:sldId id="272" r:id="rId34"/>
    <p:sldId id="274" r:id="rId35"/>
    <p:sldId id="275" r:id="rId36"/>
    <p:sldId id="276" r:id="rId37"/>
    <p:sldId id="277" r:id="rId38"/>
    <p:sldId id="279" r:id="rId39"/>
    <p:sldId id="280" r:id="rId40"/>
    <p:sldId id="288" r:id="rId41"/>
    <p:sldId id="281" r:id="rId42"/>
    <p:sldId id="282" r:id="rId43"/>
    <p:sldId id="283" r:id="rId44"/>
    <p:sldId id="289"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588"/>
    <a:srgbClr val="FFFCF7"/>
    <a:srgbClr val="FFE8BA"/>
    <a:srgbClr val="82007C"/>
    <a:srgbClr val="FFFFFF"/>
    <a:srgbClr val="890F20"/>
    <a:srgbClr val="620085"/>
    <a:srgbClr val="DFDBD9"/>
    <a:srgbClr val="AB0016"/>
    <a:srgbClr val="A80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73233" autoAdjust="0"/>
  </p:normalViewPr>
  <p:slideViewPr>
    <p:cSldViewPr snapToGrid="0" snapToObjects="1">
      <p:cViewPr varScale="1">
        <p:scale>
          <a:sx n="67" d="100"/>
          <a:sy n="67" d="100"/>
        </p:scale>
        <p:origin x="1623" y="3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4CFB7-D015-4B05-AA30-16473E0FBC5F}" type="datetimeFigureOut">
              <a:rPr lang="en-US" smtClean="0"/>
              <a:t>6/29/2016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468AC-A2C3-4356-A334-5842D8DB803E}" type="slidenum">
              <a:rPr lang="en-US" smtClean="0"/>
              <a:t>‹#›</a:t>
            </a:fld>
            <a:endParaRPr lang="en-US"/>
          </a:p>
        </p:txBody>
      </p:sp>
    </p:spTree>
    <p:extLst>
      <p:ext uri="{BB962C8B-B14F-4D97-AF65-F5344CB8AC3E}">
        <p14:creationId xmlns:p14="http://schemas.microsoft.com/office/powerpoint/2010/main" val="198490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Teachers</a:t>
            </a:r>
          </a:p>
        </p:txBody>
      </p:sp>
      <p:sp>
        <p:nvSpPr>
          <p:cNvPr id="4" name="Slide Number Placeholder 3"/>
          <p:cNvSpPr>
            <a:spLocks noGrp="1"/>
          </p:cNvSpPr>
          <p:nvPr>
            <p:ph type="sldNum" sz="quarter" idx="10"/>
          </p:nvPr>
        </p:nvSpPr>
        <p:spPr/>
        <p:txBody>
          <a:bodyPr/>
          <a:lstStyle/>
          <a:p>
            <a:fld id="{DC2468AC-A2C3-4356-A334-5842D8DB803E}" type="slidenum">
              <a:rPr lang="en-US" smtClean="0"/>
              <a:t>2</a:t>
            </a:fld>
            <a:endParaRPr lang="en-US"/>
          </a:p>
        </p:txBody>
      </p:sp>
    </p:spTree>
    <p:extLst>
      <p:ext uri="{BB962C8B-B14F-4D97-AF65-F5344CB8AC3E}">
        <p14:creationId xmlns:p14="http://schemas.microsoft.com/office/powerpoint/2010/main" val="108594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Intentionally!</a:t>
            </a:r>
            <a:br>
              <a:rPr lang="en-US" dirty="0"/>
            </a:br>
            <a:br>
              <a:rPr lang="en-US" dirty="0"/>
            </a:br>
            <a:r>
              <a:rPr lang="en-US" dirty="0"/>
              <a:t>Glad,</a:t>
            </a:r>
            <a:r>
              <a:rPr lang="en-US" baseline="0" dirty="0"/>
              <a:t> what is the greater lesson … healing a man of sickness or raising him from the dead … which demonstrates more power and illustrates the point.</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26</a:t>
            </a:fld>
            <a:endParaRPr lang="en-US"/>
          </a:p>
        </p:txBody>
      </p:sp>
    </p:spTree>
    <p:extLst>
      <p:ext uri="{BB962C8B-B14F-4D97-AF65-F5344CB8AC3E}">
        <p14:creationId xmlns:p14="http://schemas.microsoft.com/office/powerpoint/2010/main" val="401851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John alone provides more detail on Thomas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(14:5; 20:24-29; 21:2)</a:t>
            </a:r>
            <a:br>
              <a:rPr lang="en-US" sz="1200" b="1" dirty="0">
                <a:latin typeface="Arial" panose="020B0604020202020204" pitchFamily="34" charset="0"/>
                <a:cs typeface="Arial" panose="020B0604020202020204" pitchFamily="34" charset="0"/>
              </a:rPr>
            </a:br>
            <a:br>
              <a:rPr lang="en-US" sz="1200" b="1" dirty="0">
                <a:latin typeface="Arial" panose="020B0604020202020204" pitchFamily="34" charset="0"/>
                <a:cs typeface="Arial" panose="020B0604020202020204" pitchFamily="34" charset="0"/>
              </a:rPr>
            </a:br>
            <a:r>
              <a:rPr lang="en-US" sz="1200" b="1" baseline="0" dirty="0">
                <a:latin typeface="Arial" panose="020B0604020202020204" pitchFamily="34" charset="0"/>
                <a:cs typeface="Arial" panose="020B0604020202020204" pitchFamily="34" charset="0"/>
              </a:rPr>
              <a:t>Thomas is a man who demanded evidence! When he found it he believed!</a:t>
            </a:r>
            <a:endParaRPr lang="en-US" dirty="0"/>
          </a:p>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27</a:t>
            </a:fld>
            <a:endParaRPr lang="en-US"/>
          </a:p>
        </p:txBody>
      </p:sp>
    </p:spTree>
    <p:extLst>
      <p:ext uri="{BB962C8B-B14F-4D97-AF65-F5344CB8AC3E}">
        <p14:creationId xmlns:p14="http://schemas.microsoft.com/office/powerpoint/2010/main" val="59616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Notes:</a:t>
            </a:r>
            <a:r>
              <a:rPr lang="en-US" baseline="0" dirty="0"/>
              <a:t> There is some later evidence (3</a:t>
            </a:r>
            <a:r>
              <a:rPr lang="en-US" baseline="30000" dirty="0"/>
              <a:t>rd</a:t>
            </a:r>
            <a:r>
              <a:rPr lang="en-US" baseline="0" dirty="0"/>
              <a:t> Century) of a rabbinic believe that the soul hovered near the body of the deceased for three days, hoping to be able to return to the body. But on the fourth day it saw the beginning of decomposition and finally departed (Leviticus </a:t>
            </a:r>
            <a:r>
              <a:rPr lang="en-US" baseline="0" dirty="0" err="1"/>
              <a:t>Rabbah</a:t>
            </a:r>
            <a:r>
              <a:rPr lang="en-US" baseline="0" dirty="0"/>
              <a:t> 18.1). If this belief is as old as the 1</a:t>
            </a:r>
            <a:r>
              <a:rPr lang="en-US" baseline="30000" dirty="0"/>
              <a:t>st</a:t>
            </a:r>
            <a:r>
              <a:rPr lang="en-US" baseline="0" dirty="0"/>
              <a:t> Century, it might suggest the significance of the demonstration of the four days: After this time, resurrection would be a first-order miracle, an unequivocal demonstration of the power of God.</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28</a:t>
            </a:fld>
            <a:endParaRPr lang="en-US"/>
          </a:p>
        </p:txBody>
      </p:sp>
    </p:spTree>
    <p:extLst>
      <p:ext uri="{BB962C8B-B14F-4D97-AF65-F5344CB8AC3E}">
        <p14:creationId xmlns:p14="http://schemas.microsoft.com/office/powerpoint/2010/main" val="364712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 Martha is expecting a </a:t>
            </a:r>
            <a:r>
              <a:rPr lang="en-US" dirty="0" err="1"/>
              <a:t>recessitation</a:t>
            </a:r>
            <a:r>
              <a:rPr lang="en-US" baseline="0" dirty="0"/>
              <a:t> of Lazarus … vs. 24 Martha does not expect this.</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30</a:t>
            </a:fld>
            <a:endParaRPr lang="en-US"/>
          </a:p>
        </p:txBody>
      </p:sp>
    </p:spTree>
    <p:extLst>
      <p:ext uri="{BB962C8B-B14F-4D97-AF65-F5344CB8AC3E}">
        <p14:creationId xmlns:p14="http://schemas.microsoft.com/office/powerpoint/2010/main" val="2597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Blue – spiritual / Green - Physical</a:t>
            </a:r>
            <a:br>
              <a:rPr lang="en-US" baseline="0" dirty="0"/>
            </a:br>
            <a:br>
              <a:rPr lang="en-US" baseline="0" dirty="0"/>
            </a:br>
            <a:r>
              <a:rPr lang="en-US" baseline="0" dirty="0"/>
              <a:t>Rom 5:12 – all men die for all have sinned.</a:t>
            </a:r>
            <a:br>
              <a:rPr lang="en-US" baseline="0" dirty="0"/>
            </a:br>
            <a:r>
              <a:rPr lang="en-US" baseline="0" dirty="0"/>
              <a:t>Physical death separates people … something we dread … however, we must realize there is something a lot worse … and that’s spiritual death … and there’s something a whole lot better than spiritual death … that’s spiritual life! We will experience one of those two things when we die.</a:t>
            </a:r>
            <a:br>
              <a:rPr lang="en-US" baseline="0" dirty="0"/>
            </a:br>
            <a:br>
              <a:rPr lang="en-US" baseline="0" dirty="0"/>
            </a:br>
            <a:r>
              <a:rPr lang="en-US" sz="1200" kern="1200" dirty="0">
                <a:solidFill>
                  <a:schemeClr val="tx1"/>
                </a:solidFill>
                <a:effectLst/>
                <a:latin typeface="+mn-lt"/>
                <a:ea typeface="+mn-ea"/>
                <a:cs typeface="+mn-cs"/>
              </a:rPr>
              <a:t>Romans 3:23 (NASB95) </a:t>
            </a:r>
          </a:p>
          <a:p>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all have sinned and fall short of the glory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 AM statement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Those dead in sins</a:t>
            </a:r>
            <a:r>
              <a:rPr lang="en-US" sz="1200" kern="1200" baseline="0" dirty="0">
                <a:solidFill>
                  <a:schemeClr val="tx1"/>
                </a:solidFill>
                <a:effectLst/>
                <a:latin typeface="+mn-lt"/>
                <a:ea typeface="+mn-ea"/>
                <a:cs typeface="+mn-cs"/>
              </a:rPr>
              <a:t> / trespasses. Introduced in </a:t>
            </a:r>
            <a:r>
              <a:rPr lang="en-US" sz="1200" kern="1200" baseline="0" dirty="0" err="1">
                <a:solidFill>
                  <a:schemeClr val="tx1"/>
                </a:solidFill>
                <a:effectLst/>
                <a:latin typeface="+mn-lt"/>
                <a:ea typeface="+mn-ea"/>
                <a:cs typeface="+mn-cs"/>
              </a:rPr>
              <a:t>Ch</a:t>
            </a:r>
            <a:r>
              <a:rPr lang="en-US" sz="1200" kern="1200" baseline="0" dirty="0">
                <a:solidFill>
                  <a:schemeClr val="tx1"/>
                </a:solidFill>
                <a:effectLst/>
                <a:latin typeface="+mn-lt"/>
                <a:ea typeface="+mn-ea"/>
                <a:cs typeface="+mn-cs"/>
              </a:rPr>
              <a:t> 5. Demonstrated here. 1 </a:t>
            </a:r>
            <a:r>
              <a:rPr lang="en-US" sz="1200" kern="1200" baseline="0" dirty="0" err="1">
                <a:solidFill>
                  <a:schemeClr val="tx1"/>
                </a:solidFill>
                <a:effectLst/>
                <a:latin typeface="+mn-lt"/>
                <a:ea typeface="+mn-ea"/>
                <a:cs typeface="+mn-cs"/>
              </a:rPr>
              <a:t>Thess</a:t>
            </a:r>
            <a:r>
              <a:rPr lang="en-US" sz="1200" kern="1200" baseline="0" dirty="0">
                <a:solidFill>
                  <a:schemeClr val="tx1"/>
                </a:solidFill>
                <a:effectLst/>
                <a:latin typeface="+mn-lt"/>
                <a:ea typeface="+mn-ea"/>
                <a:cs typeface="+mn-cs"/>
              </a:rPr>
              <a:t> 4, 1 </a:t>
            </a:r>
            <a:r>
              <a:rPr lang="en-US" sz="1200" kern="1200" baseline="0" dirty="0" err="1">
                <a:solidFill>
                  <a:schemeClr val="tx1"/>
                </a:solidFill>
                <a:effectLst/>
                <a:latin typeface="+mn-lt"/>
                <a:ea typeface="+mn-ea"/>
                <a:cs typeface="+mn-cs"/>
              </a:rPr>
              <a:t>Cor</a:t>
            </a:r>
            <a:r>
              <a:rPr lang="en-US" sz="1200" kern="1200" baseline="0" dirty="0">
                <a:solidFill>
                  <a:schemeClr val="tx1"/>
                </a:solidFill>
                <a:effectLst/>
                <a:latin typeface="+mn-lt"/>
                <a:ea typeface="+mn-ea"/>
                <a:cs typeface="+mn-cs"/>
              </a:rPr>
              <a:t> 15 … doesn’t include the resurrection of the wicked … in other places he speaks of the wicked will be raised.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32</a:t>
            </a:fld>
            <a:endParaRPr lang="en-US"/>
          </a:p>
        </p:txBody>
      </p:sp>
    </p:spTree>
    <p:extLst>
      <p:ext uri="{BB962C8B-B14F-4D97-AF65-F5344CB8AC3E}">
        <p14:creationId xmlns:p14="http://schemas.microsoft.com/office/powerpoint/2010/main" val="321947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1" dirty="0"/>
              <a:t>Martha Confesses … Martha understood what the Christ would do! – vs. 27 … not a physical</a:t>
            </a:r>
            <a:r>
              <a:rPr lang="en-US" b="1" baseline="0" dirty="0"/>
              <a:t> kingdom like the Jews … but a spiritual!!!</a:t>
            </a:r>
            <a:endParaRPr lang="en-US" b="1" dirty="0"/>
          </a:p>
          <a:p>
            <a:pPr marL="171450" indent="-171450">
              <a:buFontTx/>
              <a:buChar char="-"/>
            </a:pPr>
            <a:r>
              <a:rPr lang="en-US" b="1" dirty="0"/>
              <a:t>Mary</a:t>
            </a:r>
            <a:r>
              <a:rPr lang="en-US" b="1" baseline="0" dirty="0"/>
              <a:t> makes the same observations</a:t>
            </a:r>
          </a:p>
          <a:p>
            <a:pPr marL="171450" indent="-171450">
              <a:buFontTx/>
              <a:buChar char="-"/>
            </a:pPr>
            <a:r>
              <a:rPr lang="en-US" b="1" baseline="0" dirty="0"/>
              <a:t>Both believed wholeheartedly in the Lord!</a:t>
            </a:r>
          </a:p>
          <a:p>
            <a:pPr marL="171450" indent="-171450">
              <a:buFontTx/>
              <a:buChar char="-"/>
            </a:pPr>
            <a:r>
              <a:rPr lang="en-US" b="1" baseline="0" dirty="0"/>
              <a:t>Sad that Jesus did not arrive in time to keep Lazarus from Death</a:t>
            </a:r>
          </a:p>
          <a:p>
            <a:pPr marL="171450" indent="-171450">
              <a:buFontTx/>
              <a:buChar char="-"/>
            </a:pPr>
            <a:endParaRPr lang="en-US" b="1" baseline="0" dirty="0"/>
          </a:p>
          <a:p>
            <a:r>
              <a:rPr lang="en-US" sz="1200" kern="1200" dirty="0">
                <a:solidFill>
                  <a:schemeClr val="tx1"/>
                </a:solidFill>
                <a:effectLst/>
                <a:latin typeface="+mn-lt"/>
                <a:ea typeface="+mn-ea"/>
                <a:cs typeface="+mn-cs"/>
              </a:rPr>
              <a:t>John 5:28–29 (NASB95) </a:t>
            </a:r>
          </a:p>
          <a:p>
            <a:r>
              <a:rPr lang="en-US" sz="1200" u="none" strike="noStrike" kern="1200" baseline="30000" dirty="0">
                <a:solidFill>
                  <a:schemeClr val="tx1"/>
                </a:solidFill>
                <a:effectLst/>
                <a:latin typeface="+mn-lt"/>
                <a:ea typeface="+mn-ea"/>
                <a:cs typeface="+mn-cs"/>
              </a:rPr>
              <a:t>28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 not marvel at this; for </a:t>
            </a:r>
            <a:r>
              <a:rPr lang="en-US" sz="1200" b="1" kern="1200" dirty="0">
                <a:solidFill>
                  <a:schemeClr val="tx1"/>
                </a:solidFill>
                <a:effectLst/>
                <a:latin typeface="+mn-lt"/>
                <a:ea typeface="+mn-ea"/>
                <a:cs typeface="+mn-cs"/>
              </a:rPr>
              <a:t>an hour is coming, in which all who are in the tombs will hear His voice</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29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will come forth; those who did the good </a:t>
            </a:r>
            <a:r>
              <a:rPr lang="en-US" sz="1200" i="1" kern="1200" dirty="0">
                <a:solidFill>
                  <a:schemeClr val="tx1"/>
                </a:solidFill>
                <a:effectLst/>
                <a:latin typeface="+mn-lt"/>
                <a:ea typeface="+mn-ea"/>
                <a:cs typeface="+mn-cs"/>
              </a:rPr>
              <a:t>deeds</a:t>
            </a:r>
            <a:r>
              <a:rPr lang="en-US" sz="1200" kern="1200" dirty="0">
                <a:solidFill>
                  <a:schemeClr val="tx1"/>
                </a:solidFill>
                <a:effectLst/>
                <a:latin typeface="+mn-lt"/>
                <a:ea typeface="+mn-ea"/>
                <a:cs typeface="+mn-cs"/>
              </a:rPr>
              <a:t> to a resurrection of life, those who committed the evil </a:t>
            </a:r>
            <a:r>
              <a:rPr lang="en-US" sz="1200" i="1" kern="1200" dirty="0">
                <a:solidFill>
                  <a:schemeClr val="tx1"/>
                </a:solidFill>
                <a:effectLst/>
                <a:latin typeface="+mn-lt"/>
                <a:ea typeface="+mn-ea"/>
                <a:cs typeface="+mn-cs"/>
              </a:rPr>
              <a:t>deeds</a:t>
            </a:r>
            <a:r>
              <a:rPr lang="en-US" sz="1200" kern="1200" dirty="0">
                <a:solidFill>
                  <a:schemeClr val="tx1"/>
                </a:solidFill>
                <a:effectLst/>
                <a:latin typeface="+mn-lt"/>
                <a:ea typeface="+mn-ea"/>
                <a:cs typeface="+mn-cs"/>
              </a:rPr>
              <a:t> to a resurrection of judgment. </a:t>
            </a:r>
          </a:p>
          <a:p>
            <a:pPr marL="171450" indent="-171450">
              <a:buFontTx/>
              <a:buChar char="-"/>
            </a:pPr>
            <a:endParaRPr lang="en-US" b="1" dirty="0"/>
          </a:p>
          <a:p>
            <a:pPr marL="0" indent="0">
              <a:buFontTx/>
              <a:buNone/>
            </a:pPr>
            <a:r>
              <a:rPr lang="en-US" b="1" dirty="0"/>
              <a:t>What did these Jews have to console her with? Until Jesus</a:t>
            </a:r>
            <a:r>
              <a:rPr lang="en-US" b="1" baseline="0" dirty="0"/>
              <a:t> Christ they had a very empty consolation.</a:t>
            </a:r>
            <a:br>
              <a:rPr lang="en-US" b="1" baseline="0" dirty="0"/>
            </a:br>
            <a:r>
              <a:rPr lang="en-US" b="1" baseline="0" dirty="0"/>
              <a:t>Look at death of the Christian as a Victory, as an occasion of rejoicing. Why do we grieve, is it a selfish grieve … if we believe … the death of the saint should be a occasion of rejoicing.</a:t>
            </a:r>
            <a:br>
              <a:rPr lang="en-US" b="1" baseline="0" dirty="0"/>
            </a:br>
            <a:br>
              <a:rPr lang="en-US" b="1" baseline="0" dirty="0"/>
            </a:br>
            <a:endParaRPr lang="en-US" b="1" dirty="0"/>
          </a:p>
        </p:txBody>
      </p:sp>
      <p:sp>
        <p:nvSpPr>
          <p:cNvPr id="4" name="Slide Number Placeholder 3"/>
          <p:cNvSpPr>
            <a:spLocks noGrp="1"/>
          </p:cNvSpPr>
          <p:nvPr>
            <p:ph type="sldNum" sz="quarter" idx="10"/>
          </p:nvPr>
        </p:nvSpPr>
        <p:spPr/>
        <p:txBody>
          <a:bodyPr/>
          <a:lstStyle/>
          <a:p>
            <a:fld id="{DC2468AC-A2C3-4356-A334-5842D8DB803E}" type="slidenum">
              <a:rPr lang="en-US" smtClean="0"/>
              <a:t>33</a:t>
            </a:fld>
            <a:endParaRPr lang="en-US"/>
          </a:p>
        </p:txBody>
      </p:sp>
    </p:spTree>
    <p:extLst>
      <p:ext uri="{BB962C8B-B14F-4D97-AF65-F5344CB8AC3E}">
        <p14:creationId xmlns:p14="http://schemas.microsoft.com/office/powerpoint/2010/main" val="3901782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mean</a:t>
            </a:r>
            <a:r>
              <a:rPr lang="en-US" baseline="0" dirty="0"/>
              <a:t> he didn’t have hope … doesn’t mean we don’t have hope … just means we are hurting. Jesus saw this hurt.</a:t>
            </a:r>
            <a:br>
              <a:rPr lang="en-US" baseline="0" dirty="0"/>
            </a:br>
            <a:br>
              <a:rPr lang="en-US" baseline="0" dirty="0"/>
            </a:br>
            <a:r>
              <a:rPr lang="en-US" baseline="0" dirty="0"/>
              <a:t>Weeping – wail, sob, is it genuine or not.</a:t>
            </a:r>
            <a:br>
              <a:rPr lang="en-US" baseline="0" dirty="0"/>
            </a:br>
            <a:br>
              <a:rPr lang="en-US" baseline="0" dirty="0"/>
            </a:br>
            <a:r>
              <a:rPr lang="en-US" baseline="0" dirty="0"/>
              <a:t>Jesus - Groaned within himself – snort as a horse – moved with indignation in the spirit … don’t know what … presence of sin. </a:t>
            </a:r>
            <a:r>
              <a:rPr lang="en-US" b="1" baseline="0" dirty="0"/>
              <a:t>Deeply moved with sympathy</a:t>
            </a:r>
            <a:r>
              <a:rPr lang="en-US" baseline="0" dirty="0"/>
              <a:t>.</a:t>
            </a:r>
            <a:br>
              <a:rPr lang="en-US" baseline="0" dirty="0"/>
            </a:br>
            <a:br>
              <a:rPr lang="en-US" baseline="0" dirty="0"/>
            </a:br>
            <a:r>
              <a:rPr lang="en-US" baseline="0" dirty="0"/>
              <a:t>Jesus wept – only here in the NT only time used. Tears, silent weeping.</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34</a:t>
            </a:fld>
            <a:endParaRPr lang="en-US"/>
          </a:p>
        </p:txBody>
      </p:sp>
    </p:spTree>
    <p:extLst>
      <p:ext uri="{BB962C8B-B14F-4D97-AF65-F5344CB8AC3E}">
        <p14:creationId xmlns:p14="http://schemas.microsoft.com/office/powerpoint/2010/main" val="359581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 result of the sin of Adam. All graves are the result</a:t>
            </a:r>
            <a:r>
              <a:rPr lang="en-US" baseline="0" dirty="0"/>
              <a:t> of sin, violation of the law of God.</a:t>
            </a:r>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35</a:t>
            </a:fld>
            <a:endParaRPr lang="en-US"/>
          </a:p>
        </p:txBody>
      </p:sp>
    </p:spTree>
    <p:extLst>
      <p:ext uri="{BB962C8B-B14F-4D97-AF65-F5344CB8AC3E}">
        <p14:creationId xmlns:p14="http://schemas.microsoft.com/office/powerpoint/2010/main" val="368409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that time, usually buried the day he died.</a:t>
            </a:r>
            <a:br>
              <a:rPr lang="en-US" dirty="0"/>
            </a:br>
            <a:br>
              <a:rPr lang="en-US" dirty="0"/>
            </a:br>
            <a:r>
              <a:rPr lang="en-US" dirty="0"/>
              <a:t>Abraham’s faith was great. Abraham could believe what God could do in the future</a:t>
            </a:r>
            <a:r>
              <a:rPr lang="en-US" baseline="0" dirty="0"/>
              <a:t> … with Sarah he lied … when it comes down to the immediate moment, how much faith do we have that Jesus can do something right now?</a:t>
            </a:r>
            <a:br>
              <a:rPr lang="en-US" baseline="0" dirty="0"/>
            </a:br>
            <a:br>
              <a:rPr lang="en-US" baseline="0" dirty="0"/>
            </a:br>
            <a:r>
              <a:rPr lang="en-US" baseline="0" dirty="0"/>
              <a:t>Father is to get the Glory for this!</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36</a:t>
            </a:fld>
            <a:endParaRPr lang="en-US"/>
          </a:p>
        </p:txBody>
      </p:sp>
    </p:spTree>
    <p:extLst>
      <p:ext uri="{BB962C8B-B14F-4D97-AF65-F5344CB8AC3E}">
        <p14:creationId xmlns:p14="http://schemas.microsoft.com/office/powerpoint/2010/main" val="157626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Argument</a:t>
            </a:r>
            <a:r>
              <a:rPr lang="en-US" sz="1200" b="1" kern="1200" baseline="0" dirty="0">
                <a:solidFill>
                  <a:schemeClr val="tx1"/>
                </a:solidFill>
                <a:effectLst/>
                <a:latin typeface="+mn-lt"/>
                <a:ea typeface="+mn-ea"/>
                <a:cs typeface="+mn-cs"/>
              </a:rPr>
              <a:t> Jesus has had with the Jews the whole time … </a:t>
            </a:r>
            <a:r>
              <a:rPr lang="en-US" sz="1200" b="1" kern="1200" dirty="0">
                <a:solidFill>
                  <a:schemeClr val="tx1"/>
                </a:solidFill>
                <a:effectLst/>
                <a:latin typeface="+mn-lt"/>
                <a:ea typeface="+mn-ea"/>
                <a:cs typeface="+mn-cs"/>
              </a:rPr>
              <a:t>Where did Jesus come from? … Now he’s praying to the father so they will hear and believe in Him. </a:t>
            </a:r>
            <a:br>
              <a:rPr lang="en-US" sz="1200" b="1"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One</a:t>
            </a:r>
            <a:r>
              <a:rPr lang="en-US" sz="1200" b="1" kern="1200" baseline="0" dirty="0">
                <a:solidFill>
                  <a:schemeClr val="tx1"/>
                </a:solidFill>
                <a:effectLst/>
                <a:latin typeface="+mn-lt"/>
                <a:ea typeface="+mn-ea"/>
                <a:cs typeface="+mn-cs"/>
              </a:rPr>
              <a:t> of these days he’s going to call each and every one of us…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John 5:28–29 (NASB95) </a:t>
            </a:r>
          </a:p>
          <a:p>
            <a:r>
              <a:rPr lang="en-US" sz="1200" b="1" u="none" strike="noStrike" kern="1200" baseline="30000" dirty="0">
                <a:solidFill>
                  <a:schemeClr val="tx1"/>
                </a:solidFill>
                <a:effectLst/>
                <a:latin typeface="+mn-lt"/>
                <a:ea typeface="+mn-ea"/>
                <a:cs typeface="+mn-cs"/>
              </a:rPr>
              <a:t>28</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“Do not marvel at this; for an hour is coming, in which all who are in the tombs will hear His voice, </a:t>
            </a:r>
            <a:r>
              <a:rPr lang="en-US" sz="1200" b="1" u="none" strike="noStrike" kern="1200" baseline="30000" dirty="0">
                <a:solidFill>
                  <a:schemeClr val="tx1"/>
                </a:solidFill>
                <a:effectLst/>
                <a:latin typeface="+mn-lt"/>
                <a:ea typeface="+mn-ea"/>
                <a:cs typeface="+mn-cs"/>
              </a:rPr>
              <a:t>29</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will come forth; those who did the good </a:t>
            </a:r>
            <a:r>
              <a:rPr lang="en-US" sz="1200" b="1" i="1" kern="1200" dirty="0">
                <a:solidFill>
                  <a:schemeClr val="tx1"/>
                </a:solidFill>
                <a:effectLst/>
                <a:latin typeface="+mn-lt"/>
                <a:ea typeface="+mn-ea"/>
                <a:cs typeface="+mn-cs"/>
              </a:rPr>
              <a:t>deeds</a:t>
            </a:r>
            <a:r>
              <a:rPr lang="en-US" sz="1200" b="1" kern="1200" dirty="0">
                <a:solidFill>
                  <a:schemeClr val="tx1"/>
                </a:solidFill>
                <a:effectLst/>
                <a:latin typeface="+mn-lt"/>
                <a:ea typeface="+mn-ea"/>
                <a:cs typeface="+mn-cs"/>
              </a:rPr>
              <a:t> to a resurrection of life, those who committed the evil </a:t>
            </a:r>
            <a:r>
              <a:rPr lang="en-US" sz="1200" b="1" i="1" kern="1200" dirty="0">
                <a:solidFill>
                  <a:schemeClr val="tx1"/>
                </a:solidFill>
                <a:effectLst/>
                <a:latin typeface="+mn-lt"/>
                <a:ea typeface="+mn-ea"/>
                <a:cs typeface="+mn-cs"/>
              </a:rPr>
              <a:t>deeds</a:t>
            </a:r>
            <a:r>
              <a:rPr lang="en-US" sz="1200" b="1" kern="1200" dirty="0">
                <a:solidFill>
                  <a:schemeClr val="tx1"/>
                </a:solidFill>
                <a:effectLst/>
                <a:latin typeface="+mn-lt"/>
                <a:ea typeface="+mn-ea"/>
                <a:cs typeface="+mn-cs"/>
              </a:rPr>
              <a:t> to a resurrection of judgment. </a:t>
            </a:r>
            <a:br>
              <a:rPr lang="en-US" sz="1200" b="1"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Occasions where Jesus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8 -</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Jarius</a:t>
            </a:r>
            <a:r>
              <a:rPr lang="en-US" sz="1200" b="1" kern="1200" dirty="0">
                <a:solidFill>
                  <a:schemeClr val="tx1"/>
                </a:solidFill>
                <a:effectLst/>
                <a:latin typeface="+mn-lt"/>
                <a:ea typeface="+mn-ea"/>
                <a:cs typeface="+mn-cs"/>
              </a:rPr>
              <a:t>’ Daughter –</a:t>
            </a:r>
            <a:r>
              <a:rPr lang="en-US" sz="1200" b="1" kern="1200" baseline="0" dirty="0">
                <a:solidFill>
                  <a:schemeClr val="tx1"/>
                </a:solidFill>
                <a:effectLst/>
                <a:latin typeface="+mn-lt"/>
                <a:ea typeface="+mn-ea"/>
                <a:cs typeface="+mn-cs"/>
              </a:rPr>
              <a:t> before the funeral, just died.</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Luke 7 – Nain – funeral procession … stopped them and he arose.</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John 11 - Lazarus – 4 days after the funeral.</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Matthew 6:1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“Beware of practicing your righteousness before men to be noticed by them; otherwise you have no reward with your Father who is in heaven. </a:t>
            </a:r>
          </a:p>
          <a:p>
            <a:r>
              <a:rPr lang="en-US" sz="1200" kern="1200" dirty="0">
                <a:solidFill>
                  <a:schemeClr val="tx1"/>
                </a:solidFill>
                <a:effectLst/>
                <a:latin typeface="+mn-lt"/>
                <a:ea typeface="+mn-ea"/>
                <a:cs typeface="+mn-cs"/>
              </a:rPr>
              <a:t>Matthew 6:5–6 (NASB95) </a:t>
            </a:r>
          </a:p>
          <a:p>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pray, you are not to be like the hypocrites; for they love to stand and pray in the synagogues and on the street corners so that they may be seen by men. Truly I say to you, they have their reward in full.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you, when you pray, go into your inner room, close your door and pray to your Father who is in secret, and your Father who sees </a:t>
            </a:r>
            <a:r>
              <a:rPr lang="en-US" sz="1200" i="1" kern="1200" dirty="0">
                <a:solidFill>
                  <a:schemeClr val="tx1"/>
                </a:solidFill>
                <a:effectLst/>
                <a:latin typeface="+mn-lt"/>
                <a:ea typeface="+mn-ea"/>
                <a:cs typeface="+mn-cs"/>
              </a:rPr>
              <a:t>what is done</a:t>
            </a:r>
            <a:r>
              <a:rPr lang="en-US" sz="1200" kern="1200" dirty="0">
                <a:solidFill>
                  <a:schemeClr val="tx1"/>
                </a:solidFill>
                <a:effectLst/>
                <a:latin typeface="+mn-lt"/>
                <a:ea typeface="+mn-ea"/>
                <a:cs typeface="+mn-cs"/>
              </a:rPr>
              <a:t> in secret will reward you. </a:t>
            </a:r>
          </a:p>
          <a:p>
            <a:endParaRPr lang="en-US" dirty="0"/>
          </a:p>
          <a:p>
            <a:endParaRPr lang="en-US" dirty="0"/>
          </a:p>
          <a:p>
            <a:r>
              <a:rPr lang="en-US" dirty="0"/>
              <a:t>The</a:t>
            </a:r>
            <a:r>
              <a:rPr lang="en-US" baseline="0" dirty="0"/>
              <a:t> Pharisee &amp; the Tax Collector</a:t>
            </a:r>
            <a:br>
              <a:rPr lang="en-US" baseline="0" dirty="0"/>
            </a:br>
            <a:br>
              <a:rPr lang="en-US" baseline="0" dirty="0"/>
            </a:br>
            <a:r>
              <a:rPr lang="en-US" sz="1200" kern="1200" dirty="0">
                <a:solidFill>
                  <a:schemeClr val="tx1"/>
                </a:solidFill>
                <a:effectLst/>
                <a:latin typeface="+mn-lt"/>
                <a:ea typeface="+mn-ea"/>
                <a:cs typeface="+mn-cs"/>
              </a:rPr>
              <a:t>Luke 18:9–14 (NASB95) </a:t>
            </a:r>
          </a:p>
          <a:p>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also told this parable to some people who trusted in themselves that they were righteous, and viewed others with contempt: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“Two men went up into the temple to pray, one a Pharisee and the other a tax collector.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Pharisee stood and was praying this to himself: ‘God, I thank You that I am not like other people: swindlers, unjust, adulterers, or even like this tax collector.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fast twice a week; I pay tithes of all that I get.’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tax collector, standing some distance away, was even unwilling to lift up his eyes to heaven, but was beating his breast, saying, ‘God, be merciful to me, the sinner!’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tell you, this man went to his house justified rather than the other; for everyone who exalts himself will be humbled, but he who humbles himself will be exalted.” </a:t>
            </a:r>
          </a:p>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37</a:t>
            </a:fld>
            <a:endParaRPr lang="en-US"/>
          </a:p>
        </p:txBody>
      </p:sp>
    </p:spTree>
    <p:extLst>
      <p:ext uri="{BB962C8B-B14F-4D97-AF65-F5344CB8AC3E}">
        <p14:creationId xmlns:p14="http://schemas.microsoft.com/office/powerpoint/2010/main" val="394093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10 –</a:t>
            </a:r>
            <a:r>
              <a:rPr lang="en-US" baseline="0" dirty="0"/>
              <a:t> 3 great I AM statements:</a:t>
            </a:r>
          </a:p>
          <a:p>
            <a:endParaRPr lang="en-US" baseline="0" dirty="0"/>
          </a:p>
          <a:p>
            <a:r>
              <a:rPr lang="en-US" baseline="0" dirty="0"/>
              <a:t>I AM the DOOR</a:t>
            </a:r>
            <a:br>
              <a:rPr lang="en-US" baseline="0" dirty="0"/>
            </a:br>
            <a:br>
              <a:rPr lang="en-US" baseline="0" dirty="0"/>
            </a:br>
            <a:r>
              <a:rPr lang="en-US" baseline="0" dirty="0"/>
              <a:t>I AM the GOOD SHEPHERD</a:t>
            </a:r>
            <a:br>
              <a:rPr lang="en-US" baseline="0" dirty="0"/>
            </a:br>
            <a:br>
              <a:rPr lang="en-US" baseline="0" dirty="0"/>
            </a:br>
            <a:r>
              <a:rPr lang="en-US" baseline="0" dirty="0"/>
              <a:t>I AM the SON OF GOD</a:t>
            </a:r>
            <a:br>
              <a:rPr lang="en-US" baseline="0" dirty="0"/>
            </a:br>
            <a:br>
              <a:rPr lang="en-US" baseline="0" dirty="0"/>
            </a:br>
            <a:r>
              <a:rPr lang="en-US" baseline="0" dirty="0"/>
              <a:t>All three had ramifications that the Jews understood he was claiming to be divine … that’s why many picked up stones to stone him: 10:31</a:t>
            </a:r>
            <a:br>
              <a:rPr lang="en-US" baseline="0" dirty="0"/>
            </a:br>
            <a:br>
              <a:rPr lang="en-US" baseline="0" dirty="0"/>
            </a:br>
            <a:r>
              <a:rPr lang="en-US" baseline="0" dirty="0"/>
              <a:t>Six signs Jesus has done … to confirm Jesus is true:</a:t>
            </a:r>
            <a:br>
              <a:rPr lang="en-US" baseline="0" dirty="0"/>
            </a:br>
            <a:r>
              <a:rPr lang="en-US" baseline="0" dirty="0"/>
              <a:t>Ch. 2: 1-11 – Turning water into wine</a:t>
            </a:r>
            <a:br>
              <a:rPr lang="en-US" baseline="0" dirty="0"/>
            </a:br>
            <a:r>
              <a:rPr lang="en-US" baseline="0" dirty="0"/>
              <a:t>Healing of the Nobleman’s son </a:t>
            </a:r>
            <a:br>
              <a:rPr lang="en-US" baseline="0" dirty="0"/>
            </a:br>
            <a:r>
              <a:rPr lang="en-US" baseline="0" dirty="0" err="1"/>
              <a:t>Ch</a:t>
            </a:r>
            <a:r>
              <a:rPr lang="en-US" baseline="0" dirty="0"/>
              <a:t> 5:1-15 - Healing of the impotent man</a:t>
            </a:r>
            <a:br>
              <a:rPr lang="en-US" baseline="0" dirty="0"/>
            </a:br>
            <a:r>
              <a:rPr lang="en-US" baseline="0" dirty="0" err="1"/>
              <a:t>Ch</a:t>
            </a:r>
            <a:r>
              <a:rPr lang="en-US" baseline="0" dirty="0"/>
              <a:t> 6 – Feeding the Multitude</a:t>
            </a:r>
            <a:br>
              <a:rPr lang="en-US" baseline="0" dirty="0"/>
            </a:br>
            <a:r>
              <a:rPr lang="en-US" baseline="0" dirty="0" err="1"/>
              <a:t>Ch</a:t>
            </a:r>
            <a:r>
              <a:rPr lang="en-US" baseline="0" dirty="0"/>
              <a:t> 6 – Walking on the Water</a:t>
            </a:r>
            <a:br>
              <a:rPr lang="en-US" baseline="0" dirty="0"/>
            </a:br>
            <a:r>
              <a:rPr lang="en-US" baseline="0" dirty="0" err="1"/>
              <a:t>Ch</a:t>
            </a:r>
            <a:r>
              <a:rPr lang="en-US" baseline="0" dirty="0"/>
              <a:t> 9 – Healing of the Blind Man – Light of the world</a:t>
            </a:r>
          </a:p>
          <a:p>
            <a:r>
              <a:rPr lang="en-US" baseline="0" dirty="0" err="1"/>
              <a:t>Ch</a:t>
            </a:r>
            <a:r>
              <a:rPr lang="en-US" baseline="0" dirty="0"/>
              <a:t> 11 – Raises Lazarus – Only recorded in John! Jesus public evidence of his claim I am the resurrection and the Life!</a:t>
            </a:r>
            <a:br>
              <a:rPr lang="en-US" baseline="0" dirty="0"/>
            </a:br>
            <a:br>
              <a:rPr lang="en-US" baseline="0" dirty="0"/>
            </a:br>
            <a:r>
              <a:rPr lang="en-US" baseline="0" dirty="0" err="1"/>
              <a:t>Ch</a:t>
            </a:r>
            <a:r>
              <a:rPr lang="en-US" baseline="0" dirty="0"/>
              <a:t> 1:1 … John knew he was the source of all things … including life</a:t>
            </a:r>
            <a:br>
              <a:rPr lang="en-US" baseline="0" dirty="0"/>
            </a:br>
            <a:br>
              <a:rPr lang="en-US" baseline="0" dirty="0"/>
            </a:br>
            <a:r>
              <a:rPr lang="en-US" baseline="0" dirty="0"/>
              <a:t>Raising the dead:</a:t>
            </a:r>
            <a:br>
              <a:rPr lang="en-US" baseline="0" dirty="0"/>
            </a:br>
            <a:r>
              <a:rPr lang="en-US" baseline="0" dirty="0"/>
              <a:t>Lk 7:11-17 – Widow’s son at Nain</a:t>
            </a:r>
            <a:br>
              <a:rPr lang="en-US" baseline="0" dirty="0"/>
            </a:br>
            <a:r>
              <a:rPr lang="en-US" baseline="0" dirty="0"/>
              <a:t>Mt 9:18-26; Mk Lk - </a:t>
            </a:r>
            <a:r>
              <a:rPr lang="en-US" baseline="0" dirty="0" err="1"/>
              <a:t>Jarius</a:t>
            </a:r>
            <a:r>
              <a:rPr lang="en-US" baseline="0" dirty="0"/>
              <a:t>’ Daughter</a:t>
            </a:r>
            <a:br>
              <a:rPr lang="en-US" baseline="0" dirty="0"/>
            </a:br>
            <a:r>
              <a:rPr lang="en-US" baseline="0" dirty="0"/>
              <a:t>Here – Lazarus! – Power over Death</a:t>
            </a:r>
            <a:br>
              <a:rPr lang="en-US" baseline="0" dirty="0"/>
            </a:br>
            <a:br>
              <a:rPr lang="en-US" baseline="0" dirty="0"/>
            </a:br>
            <a:r>
              <a:rPr lang="en-US" baseline="0" dirty="0"/>
              <a:t>1 </a:t>
            </a:r>
            <a:r>
              <a:rPr lang="en-US" baseline="0" dirty="0" err="1"/>
              <a:t>Cor</a:t>
            </a:r>
            <a:r>
              <a:rPr lang="en-US" baseline="0" dirty="0"/>
              <a:t> 15 – Great </a:t>
            </a:r>
            <a:r>
              <a:rPr lang="en-US" baseline="0" dirty="0" err="1"/>
              <a:t>ch.</a:t>
            </a:r>
            <a:r>
              <a:rPr lang="en-US" baseline="0" dirty="0"/>
              <a:t> Regarding resurrection of Jesus from the dead.</a:t>
            </a:r>
            <a:br>
              <a:rPr lang="en-US" baseline="0" dirty="0"/>
            </a:br>
            <a:br>
              <a:rPr lang="en-US" baseline="0" dirty="0"/>
            </a:br>
            <a:r>
              <a:rPr lang="en-US" baseline="0" dirty="0"/>
              <a:t>Resurrection is not what occurred … </a:t>
            </a:r>
            <a:r>
              <a:rPr lang="en-US" baseline="0" dirty="0" err="1"/>
              <a:t>recessitated</a:t>
            </a:r>
            <a:r>
              <a:rPr lang="en-US" baseline="0" dirty="0"/>
              <a:t> … resurrection is something we will experience later … Lazarus was raised to die again someday … still subject to death.</a:t>
            </a:r>
            <a:br>
              <a:rPr lang="en-US" baseline="0" dirty="0"/>
            </a:br>
            <a:br>
              <a:rPr lang="en-US" baseline="0" dirty="0"/>
            </a:br>
            <a:r>
              <a:rPr lang="en-US" baseline="0" dirty="0"/>
              <a:t>Rom 5:12 – all men die for all have sinned.</a:t>
            </a:r>
            <a:br>
              <a:rPr lang="en-US" baseline="0" dirty="0"/>
            </a:br>
            <a:r>
              <a:rPr lang="en-US" baseline="0" dirty="0"/>
              <a:t>Physical death separates people … something we dread … however, we must realize there is something a lot worse … and that’s spiritual death … and there’s something a whole lot better than physical death … that’s spiritual life! We will experience one of those two things when we die.</a:t>
            </a:r>
            <a:br>
              <a:rPr lang="en-US" baseline="0" dirty="0"/>
            </a:br>
            <a:br>
              <a:rPr lang="en-US" baseline="0" dirty="0"/>
            </a:br>
            <a:r>
              <a:rPr lang="en-US" sz="1200" kern="1200" dirty="0">
                <a:solidFill>
                  <a:schemeClr val="tx1"/>
                </a:solidFill>
                <a:effectLst/>
                <a:latin typeface="+mn-lt"/>
                <a:ea typeface="+mn-ea"/>
                <a:cs typeface="+mn-cs"/>
              </a:rPr>
              <a:t>Isaiah 59:1–2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Behold, the </a:t>
            </a:r>
            <a:r>
              <a:rPr lang="en-US" sz="1200" kern="1200" cap="small" dirty="0">
                <a:solidFill>
                  <a:schemeClr val="tx1"/>
                </a:solidFill>
                <a:effectLst/>
                <a:latin typeface="+mn-lt"/>
                <a:ea typeface="+mn-ea"/>
                <a:cs typeface="+mn-cs"/>
              </a:rPr>
              <a:t>Lord’s</a:t>
            </a:r>
            <a:r>
              <a:rPr lang="en-US" sz="1200" kern="1200" dirty="0">
                <a:solidFill>
                  <a:schemeClr val="tx1"/>
                </a:solidFill>
                <a:effectLst/>
                <a:latin typeface="+mn-lt"/>
                <a:ea typeface="+mn-ea"/>
                <a:cs typeface="+mn-cs"/>
              </a:rPr>
              <a:t> hand is not so short That it cannot save; Nor is His ear so dull That it cannot hear.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your iniquities have made a separation between you and your God, And your sins have hidden </a:t>
            </a:r>
            <a:r>
              <a:rPr lang="en-US" sz="1200" i="1"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face from you so that He does not hear. </a:t>
            </a:r>
          </a:p>
          <a:p>
            <a:br>
              <a:rPr lang="en-US" dirty="0"/>
            </a:br>
            <a:br>
              <a:rPr lang="en-US" dirty="0"/>
            </a:br>
            <a:r>
              <a:rPr lang="en-US" dirty="0"/>
              <a:t>Argument</a:t>
            </a:r>
            <a:r>
              <a:rPr lang="en-US" baseline="0" dirty="0"/>
              <a:t> from the lesser to the greater:</a:t>
            </a:r>
            <a:br>
              <a:rPr lang="en-US" baseline="0" dirty="0"/>
            </a:br>
            <a:br>
              <a:rPr lang="en-US" baseline="0" dirty="0"/>
            </a:br>
            <a:r>
              <a:rPr lang="en-US" baseline="0" dirty="0"/>
              <a:t>miracles and signs … arguments from lesser to greater …</a:t>
            </a:r>
            <a:br>
              <a:rPr lang="en-US" baseline="0" dirty="0"/>
            </a:br>
            <a:br>
              <a:rPr lang="en-US" baseline="0" dirty="0"/>
            </a:br>
            <a:r>
              <a:rPr lang="en-US" baseline="0" dirty="0"/>
              <a:t>Jesus had the power to give men physical food … what’s the greater lesson to that?</a:t>
            </a:r>
            <a:br>
              <a:rPr lang="en-US" baseline="0" dirty="0"/>
            </a:br>
            <a:br>
              <a:rPr lang="en-US" baseline="0" dirty="0"/>
            </a:br>
            <a:r>
              <a:rPr lang="en-US" baseline="0" dirty="0"/>
              <a:t>Jesus had the power to heal man’s sight, physically … what’s the greater lesson to that?</a:t>
            </a:r>
            <a:br>
              <a:rPr lang="en-US" baseline="0" dirty="0"/>
            </a:br>
            <a:br>
              <a:rPr lang="en-US" baseline="0" dirty="0"/>
            </a:br>
            <a:r>
              <a:rPr lang="en-US" baseline="0" dirty="0"/>
              <a:t>Jesus has the power to raise Lazarus from the dead … what’s the greater lesson to that?</a:t>
            </a:r>
            <a:br>
              <a:rPr lang="en-US" baseline="0" dirty="0"/>
            </a:br>
            <a:br>
              <a:rPr lang="en-US" baseline="0" dirty="0"/>
            </a:br>
            <a:r>
              <a:rPr lang="en-US" baseline="0" dirty="0"/>
              <a:t>We are here in this tent … waiting for eternity.</a:t>
            </a:r>
            <a:br>
              <a:rPr lang="en-US" baseline="0" dirty="0"/>
            </a:br>
            <a:br>
              <a:rPr lang="en-US" baseline="0" dirty="0"/>
            </a:br>
            <a:r>
              <a:rPr lang="en-US" baseline="0" dirty="0"/>
              <a:t>Rom 6</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17</a:t>
            </a:fld>
            <a:endParaRPr lang="en-US"/>
          </a:p>
        </p:txBody>
      </p:sp>
    </p:spTree>
    <p:extLst>
      <p:ext uri="{BB962C8B-B14F-4D97-AF65-F5344CB8AC3E}">
        <p14:creationId xmlns:p14="http://schemas.microsoft.com/office/powerpoint/2010/main" val="168233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38</a:t>
            </a:fld>
            <a:endParaRPr lang="en-US"/>
          </a:p>
        </p:txBody>
      </p:sp>
    </p:spTree>
    <p:extLst>
      <p:ext uri="{BB962C8B-B14F-4D97-AF65-F5344CB8AC3E}">
        <p14:creationId xmlns:p14="http://schemas.microsoft.com/office/powerpoint/2010/main" val="3428907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Caiaphas and Pontius</a:t>
            </a:r>
            <a:r>
              <a:rPr lang="en-US" baseline="0" dirty="0"/>
              <a:t> Pilate were  both sacked at the same time. </a:t>
            </a:r>
            <a:br>
              <a:rPr lang="en-US" baseline="0" dirty="0"/>
            </a:br>
            <a:br>
              <a:rPr lang="en-US" baseline="0" dirty="0"/>
            </a:br>
            <a:r>
              <a:rPr lang="en-US" baseline="0" dirty="0"/>
              <a:t>Caiaphas was the appointed high priest by the Romans … </a:t>
            </a:r>
            <a:r>
              <a:rPr lang="en-US" baseline="0" dirty="0" err="1"/>
              <a:t>Annas</a:t>
            </a:r>
            <a:r>
              <a:rPr lang="en-US" baseline="0" dirty="0"/>
              <a:t> was the rightful high priest. </a:t>
            </a:r>
            <a:r>
              <a:rPr lang="en-US" baseline="0" dirty="0" err="1"/>
              <a:t>Ch</a:t>
            </a:r>
            <a:r>
              <a:rPr lang="en-US" baseline="0" dirty="0"/>
              <a:t> 18.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40</a:t>
            </a:fld>
            <a:endParaRPr lang="en-US"/>
          </a:p>
        </p:txBody>
      </p:sp>
    </p:spTree>
    <p:extLst>
      <p:ext uri="{BB962C8B-B14F-4D97-AF65-F5344CB8AC3E}">
        <p14:creationId xmlns:p14="http://schemas.microsoft.com/office/powerpoint/2010/main" val="26851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Wicked</a:t>
            </a:r>
            <a:r>
              <a:rPr lang="en-US" sz="1200" kern="1200" baseline="0" dirty="0">
                <a:solidFill>
                  <a:schemeClr val="tx1"/>
                </a:solidFill>
                <a:effectLst/>
                <a:latin typeface="+mn-lt"/>
                <a:ea typeface="+mn-ea"/>
                <a:cs typeface="+mn-cs"/>
              </a:rPr>
              <a:t> high priest and God speaking through him.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Ephesians 2:11–18 (NASB95) </a:t>
            </a:r>
          </a:p>
          <a:p>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remember that formerly you, the Gentiles in the flesh, who are called “Uncircumcision” by the so-called “Circumcision,” </a:t>
            </a:r>
            <a:r>
              <a:rPr lang="en-US" sz="1200" i="1" kern="1200" dirty="0">
                <a:solidFill>
                  <a:schemeClr val="tx1"/>
                </a:solidFill>
                <a:effectLst/>
                <a:latin typeface="+mn-lt"/>
                <a:ea typeface="+mn-ea"/>
                <a:cs typeface="+mn-cs"/>
              </a:rPr>
              <a:t>which is</a:t>
            </a:r>
            <a:r>
              <a:rPr lang="en-US" sz="1200" kern="1200" dirty="0">
                <a:solidFill>
                  <a:schemeClr val="tx1"/>
                </a:solidFill>
                <a:effectLst/>
                <a:latin typeface="+mn-lt"/>
                <a:ea typeface="+mn-ea"/>
                <a:cs typeface="+mn-cs"/>
              </a:rPr>
              <a:t> performed in the flesh by human hands—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remember</a:t>
            </a:r>
            <a:r>
              <a:rPr lang="en-US" sz="1200" b="1" kern="1200" dirty="0">
                <a:solidFill>
                  <a:schemeClr val="tx1"/>
                </a:solidFill>
                <a:effectLst/>
                <a:latin typeface="+mn-lt"/>
                <a:ea typeface="+mn-ea"/>
                <a:cs typeface="+mn-cs"/>
              </a:rPr>
              <a:t> that you were at that time separate from Christ, excluded from the commonwealth of Israel, and strangers to the covenants of promise, having no hope and without God in the world.</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now in Christ Jesus you who formerly were far off have been brought near by the blood of Christ.</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He Himself is our peace, who </a:t>
            </a:r>
            <a:r>
              <a:rPr lang="en-US" sz="1200" b="1" kern="1200" dirty="0">
                <a:solidFill>
                  <a:schemeClr val="tx1"/>
                </a:solidFill>
                <a:effectLst/>
                <a:latin typeface="+mn-lt"/>
                <a:ea typeface="+mn-ea"/>
                <a:cs typeface="+mn-cs"/>
              </a:rPr>
              <a:t>made both </a:t>
            </a:r>
            <a:r>
              <a:rPr lang="en-US" sz="1200" b="1" i="1" kern="1200" dirty="0">
                <a:solidFill>
                  <a:schemeClr val="tx1"/>
                </a:solidFill>
                <a:effectLst/>
                <a:latin typeface="+mn-lt"/>
                <a:ea typeface="+mn-ea"/>
                <a:cs typeface="+mn-cs"/>
              </a:rPr>
              <a:t>groups into</a:t>
            </a:r>
            <a:r>
              <a:rPr lang="en-US" sz="1200" b="1" kern="1200" dirty="0">
                <a:solidFill>
                  <a:schemeClr val="tx1"/>
                </a:solidFill>
                <a:effectLst/>
                <a:latin typeface="+mn-lt"/>
                <a:ea typeface="+mn-ea"/>
                <a:cs typeface="+mn-cs"/>
              </a:rPr>
              <a:t> one and broke down the barrier of the dividing wall,</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a:t>
            </a:r>
            <a:r>
              <a:rPr lang="en-US" sz="1200" b="1" kern="1200" dirty="0">
                <a:solidFill>
                  <a:schemeClr val="tx1"/>
                </a:solidFill>
                <a:effectLst/>
                <a:latin typeface="+mn-lt"/>
                <a:ea typeface="+mn-ea"/>
                <a:cs typeface="+mn-cs"/>
              </a:rPr>
              <a:t>abolishing</a:t>
            </a:r>
            <a:r>
              <a:rPr lang="en-US" sz="1200" kern="1200" dirty="0">
                <a:solidFill>
                  <a:schemeClr val="tx1"/>
                </a:solidFill>
                <a:effectLst/>
                <a:latin typeface="+mn-lt"/>
                <a:ea typeface="+mn-ea"/>
                <a:cs typeface="+mn-cs"/>
              </a:rPr>
              <a:t> in His flesh the enmity, </a:t>
            </a:r>
            <a:r>
              <a:rPr lang="en-US" sz="1200" i="1" kern="1200" dirty="0">
                <a:solidFill>
                  <a:schemeClr val="tx1"/>
                </a:solidFill>
                <a:effectLst/>
                <a:latin typeface="+mn-lt"/>
                <a:ea typeface="+mn-ea"/>
                <a:cs typeface="+mn-cs"/>
              </a:rPr>
              <a:t>which 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Law of commandments </a:t>
            </a:r>
            <a:r>
              <a:rPr lang="en-US" sz="1200" b="1" i="1" kern="1200" dirty="0">
                <a:solidFill>
                  <a:schemeClr val="tx1"/>
                </a:solidFill>
                <a:effectLst/>
                <a:latin typeface="+mn-lt"/>
                <a:ea typeface="+mn-ea"/>
                <a:cs typeface="+mn-cs"/>
              </a:rPr>
              <a:t>contained</a:t>
            </a:r>
            <a:r>
              <a:rPr lang="en-US" sz="1200" b="1" kern="1200" dirty="0">
                <a:solidFill>
                  <a:schemeClr val="tx1"/>
                </a:solidFill>
                <a:effectLst/>
                <a:latin typeface="+mn-lt"/>
                <a:ea typeface="+mn-ea"/>
                <a:cs typeface="+mn-cs"/>
              </a:rPr>
              <a:t> in ordinances</a:t>
            </a:r>
            <a:r>
              <a:rPr lang="en-US" sz="1200" kern="1200" dirty="0">
                <a:solidFill>
                  <a:schemeClr val="tx1"/>
                </a:solidFill>
                <a:effectLst/>
                <a:latin typeface="+mn-lt"/>
                <a:ea typeface="+mn-ea"/>
                <a:cs typeface="+mn-cs"/>
              </a:rPr>
              <a:t>, so that in Himself He might </a:t>
            </a:r>
            <a:r>
              <a:rPr lang="en-US" sz="1200" b="1" kern="1200" dirty="0">
                <a:solidFill>
                  <a:schemeClr val="tx1"/>
                </a:solidFill>
                <a:effectLst/>
                <a:latin typeface="+mn-lt"/>
                <a:ea typeface="+mn-ea"/>
                <a:cs typeface="+mn-cs"/>
              </a:rPr>
              <a:t>make the two into one new man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thus</a:t>
            </a:r>
            <a:r>
              <a:rPr lang="en-US" sz="1200" kern="1200" dirty="0">
                <a:solidFill>
                  <a:schemeClr val="tx1"/>
                </a:solidFill>
                <a:effectLst/>
                <a:latin typeface="+mn-lt"/>
                <a:ea typeface="+mn-ea"/>
                <a:cs typeface="+mn-cs"/>
              </a:rPr>
              <a:t> establishing peace, </a:t>
            </a:r>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might reconcile them both in one body to God through the cross, by it having put to death the enmity. </a:t>
            </a:r>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He came and preached</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peace to you who were</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far away</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and peace to those who were</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near</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through Him we both have our access in one Spirit to the Father. </a:t>
            </a:r>
          </a:p>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41</a:t>
            </a:fld>
            <a:endParaRPr lang="en-US"/>
          </a:p>
        </p:txBody>
      </p:sp>
    </p:spTree>
    <p:extLst>
      <p:ext uri="{BB962C8B-B14F-4D97-AF65-F5344CB8AC3E}">
        <p14:creationId xmlns:p14="http://schemas.microsoft.com/office/powerpoint/2010/main" val="354804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death is approaching … about to leave</a:t>
            </a:r>
            <a:r>
              <a:rPr lang="en-US" baseline="0" dirty="0"/>
              <a:t> the earth and leave his teaching for his disciples. </a:t>
            </a:r>
            <a:r>
              <a:rPr lang="en-US" baseline="0" dirty="0" err="1"/>
              <a:t>Ch</a:t>
            </a:r>
            <a:r>
              <a:rPr lang="en-US" baseline="0" dirty="0"/>
              <a:t> 12 … anointing in Bethany … </a:t>
            </a:r>
            <a:r>
              <a:rPr lang="en-US" baseline="0" dirty="0" err="1"/>
              <a:t>Ch</a:t>
            </a:r>
            <a:r>
              <a:rPr lang="en-US" baseline="0" dirty="0"/>
              <a:t> 13 the last supper. Then his private conversations with his disciples and death.</a:t>
            </a:r>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43</a:t>
            </a:fld>
            <a:endParaRPr lang="en-US"/>
          </a:p>
        </p:txBody>
      </p:sp>
    </p:spTree>
    <p:extLst>
      <p:ext uri="{BB962C8B-B14F-4D97-AF65-F5344CB8AC3E}">
        <p14:creationId xmlns:p14="http://schemas.microsoft.com/office/powerpoint/2010/main" val="389832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All three had ramifications that the Jews understood he was claiming to be divine … that’s why many picked up stones to stone him: 10:31</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468AC-A2C3-4356-A334-5842D8DB803E}" type="slidenum">
              <a:rPr lang="en-US" smtClean="0"/>
              <a:t>18</a:t>
            </a:fld>
            <a:endParaRPr lang="en-US"/>
          </a:p>
        </p:txBody>
      </p:sp>
    </p:spTree>
    <p:extLst>
      <p:ext uri="{BB962C8B-B14F-4D97-AF65-F5344CB8AC3E}">
        <p14:creationId xmlns:p14="http://schemas.microsoft.com/office/powerpoint/2010/main" val="75603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1. He is able to sustain us spiritually</a:t>
            </a:r>
            <a:br>
              <a:rPr lang="en-US" b="1" baseline="0" dirty="0"/>
            </a:br>
            <a:br>
              <a:rPr lang="en-US" b="1" baseline="0" dirty="0"/>
            </a:br>
            <a:r>
              <a:rPr lang="en-US" b="1" baseline="0" dirty="0"/>
              <a:t>2. Spiritual eyes would be opened.</a:t>
            </a:r>
            <a:br>
              <a:rPr lang="en-US" b="1" baseline="0" dirty="0"/>
            </a:br>
            <a:br>
              <a:rPr lang="en-US" b="1" baseline="0" dirty="0"/>
            </a:br>
            <a:br>
              <a:rPr lang="en-US" b="1" baseline="0" dirty="0"/>
            </a:br>
            <a:br>
              <a:rPr lang="en-US" b="1" baseline="0" dirty="0"/>
            </a:br>
            <a:r>
              <a:rPr lang="en-US" sz="1200" b="1" kern="1200" dirty="0">
                <a:solidFill>
                  <a:schemeClr val="tx1"/>
                </a:solidFill>
                <a:effectLst/>
                <a:latin typeface="+mn-lt"/>
                <a:ea typeface="+mn-ea"/>
                <a:cs typeface="+mn-cs"/>
              </a:rPr>
              <a:t>Occasions where Jesus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8 -</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Jarius</a:t>
            </a:r>
            <a:r>
              <a:rPr lang="en-US" sz="1200" b="1" kern="1200" dirty="0">
                <a:solidFill>
                  <a:schemeClr val="tx1"/>
                </a:solidFill>
                <a:effectLst/>
                <a:latin typeface="+mn-lt"/>
                <a:ea typeface="+mn-ea"/>
                <a:cs typeface="+mn-cs"/>
              </a:rPr>
              <a:t>’ Daughter –</a:t>
            </a:r>
            <a:r>
              <a:rPr lang="en-US" sz="1200" b="1" kern="1200" baseline="0" dirty="0">
                <a:solidFill>
                  <a:schemeClr val="tx1"/>
                </a:solidFill>
                <a:effectLst/>
                <a:latin typeface="+mn-lt"/>
                <a:ea typeface="+mn-ea"/>
                <a:cs typeface="+mn-cs"/>
              </a:rPr>
              <a:t> before the funeral, just died.</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Luke 7 – Nain – funeral procession … stopped them and he arose.</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John 11 - Lazarus – 4 days after the funeral.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468AC-A2C3-4356-A334-5842D8DB803E}" type="slidenum">
              <a:rPr lang="en-US" smtClean="0"/>
              <a:t>19</a:t>
            </a:fld>
            <a:endParaRPr lang="en-US"/>
          </a:p>
        </p:txBody>
      </p:sp>
    </p:spTree>
    <p:extLst>
      <p:ext uri="{BB962C8B-B14F-4D97-AF65-F5344CB8AC3E}">
        <p14:creationId xmlns:p14="http://schemas.microsoft.com/office/powerpoint/2010/main" val="76072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1. He is able to sustain us spiritually</a:t>
            </a:r>
            <a:br>
              <a:rPr lang="en-US" b="1" baseline="0" dirty="0"/>
            </a:br>
            <a:br>
              <a:rPr lang="en-US" b="1" baseline="0" dirty="0"/>
            </a:br>
            <a:r>
              <a:rPr lang="en-US" b="1" baseline="0" dirty="0"/>
              <a:t>2. Spiritual eyes would be opened.</a:t>
            </a:r>
            <a:br>
              <a:rPr lang="en-US" b="1" baseline="0" dirty="0"/>
            </a:br>
            <a:br>
              <a:rPr lang="en-US" b="1" baseline="0" dirty="0"/>
            </a:br>
            <a:br>
              <a:rPr lang="en-US" b="1" baseline="0" dirty="0"/>
            </a:br>
            <a:br>
              <a:rPr lang="en-US" b="1" baseline="0" dirty="0"/>
            </a:br>
            <a:r>
              <a:rPr lang="en-US" sz="1200" b="1" kern="1200" dirty="0">
                <a:solidFill>
                  <a:schemeClr val="tx1"/>
                </a:solidFill>
                <a:effectLst/>
                <a:latin typeface="+mn-lt"/>
                <a:ea typeface="+mn-ea"/>
                <a:cs typeface="+mn-cs"/>
              </a:rPr>
              <a:t>Occasions where Jesus</a:t>
            </a:r>
            <a:br>
              <a:rPr lang="en-US" sz="1200" b="1" kern="1200" dirty="0">
                <a:solidFill>
                  <a:schemeClr val="tx1"/>
                </a:solidFill>
                <a:effectLst/>
                <a:latin typeface="+mn-lt"/>
                <a:ea typeface="+mn-ea"/>
                <a:cs typeface="+mn-cs"/>
              </a:rPr>
            </a:br>
            <a:r>
              <a:rPr lang="de-DE" dirty="0"/>
              <a:t>Mark 5:21–43, Matthew 9:18–26, Luke 8:40–56</a:t>
            </a:r>
            <a:r>
              <a:rPr lang="en-US" sz="1200" b="1" kern="120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Jarius</a:t>
            </a:r>
            <a:r>
              <a:rPr lang="en-US" sz="1200" b="1" kern="1200" dirty="0">
                <a:solidFill>
                  <a:schemeClr val="tx1"/>
                </a:solidFill>
                <a:effectLst/>
                <a:latin typeface="+mn-lt"/>
                <a:ea typeface="+mn-ea"/>
                <a:cs typeface="+mn-cs"/>
              </a:rPr>
              <a:t>’ Daughter –</a:t>
            </a:r>
            <a:r>
              <a:rPr lang="en-US" sz="1200" b="1" kern="1200" baseline="0" dirty="0">
                <a:solidFill>
                  <a:schemeClr val="tx1"/>
                </a:solidFill>
                <a:effectLst/>
                <a:latin typeface="+mn-lt"/>
                <a:ea typeface="+mn-ea"/>
                <a:cs typeface="+mn-cs"/>
              </a:rPr>
              <a:t> before the funeral, just died.</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Luke 7 – Nain – funeral procession … stopped them and he arose.</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John 11 - Lazarus – 4 days after the funeral.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468AC-A2C3-4356-A334-5842D8DB803E}" type="slidenum">
              <a:rPr lang="en-US" smtClean="0"/>
              <a:t>20</a:t>
            </a:fld>
            <a:endParaRPr lang="en-US"/>
          </a:p>
        </p:txBody>
      </p:sp>
    </p:spTree>
    <p:extLst>
      <p:ext uri="{BB962C8B-B14F-4D97-AF65-F5344CB8AC3E}">
        <p14:creationId xmlns:p14="http://schemas.microsoft.com/office/powerpoint/2010/main" val="378871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Luke 10:38–42 (NASB95) </a:t>
            </a:r>
          </a:p>
          <a:p>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as they were traveling along, He entered a village; and a woman named Martha welcomed Him into her home. </a:t>
            </a:r>
            <a:r>
              <a:rPr lang="en-US" sz="1200" u="none" strike="noStrike" kern="1200" baseline="30000" dirty="0">
                <a:solidFill>
                  <a:schemeClr val="tx1"/>
                </a:solidFill>
                <a:effectLst/>
                <a:latin typeface="+mn-lt"/>
                <a:ea typeface="+mn-ea"/>
                <a:cs typeface="+mn-cs"/>
              </a:rPr>
              <a:t>39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She had a sister called </a:t>
            </a:r>
            <a:r>
              <a:rPr lang="en-US" sz="1200" b="1" kern="1200" dirty="0">
                <a:solidFill>
                  <a:schemeClr val="tx1"/>
                </a:solidFill>
                <a:effectLst/>
                <a:latin typeface="+mn-lt"/>
                <a:ea typeface="+mn-ea"/>
                <a:cs typeface="+mn-cs"/>
              </a:rPr>
              <a:t>Mary, who was seated at the Lord’s feet, listening to His word</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Martha was distracted with all her preparations</a:t>
            </a:r>
            <a:r>
              <a:rPr lang="en-US" sz="1200" kern="1200" dirty="0">
                <a:solidFill>
                  <a:schemeClr val="tx1"/>
                </a:solidFill>
                <a:effectLst/>
                <a:latin typeface="+mn-lt"/>
                <a:ea typeface="+mn-ea"/>
                <a:cs typeface="+mn-cs"/>
              </a:rPr>
              <a:t>; and she came up </a:t>
            </a:r>
            <a:r>
              <a:rPr lang="en-US" sz="1200" i="1" kern="1200" dirty="0">
                <a:solidFill>
                  <a:schemeClr val="tx1"/>
                </a:solidFill>
                <a:effectLst/>
                <a:latin typeface="+mn-lt"/>
                <a:ea typeface="+mn-ea"/>
                <a:cs typeface="+mn-cs"/>
              </a:rPr>
              <a:t>to Him</a:t>
            </a:r>
            <a:r>
              <a:rPr lang="en-US" sz="1200" kern="1200" dirty="0">
                <a:solidFill>
                  <a:schemeClr val="tx1"/>
                </a:solidFill>
                <a:effectLst/>
                <a:latin typeface="+mn-lt"/>
                <a:ea typeface="+mn-ea"/>
                <a:cs typeface="+mn-cs"/>
              </a:rPr>
              <a:t> and said, “Lord, do You not care that my sister has left me to do all the serving alone? Then tell her to help me.” </a:t>
            </a:r>
            <a:r>
              <a:rPr lang="en-US" sz="1200" u="none" strike="noStrike" kern="1200" baseline="30000" dirty="0">
                <a:solidFill>
                  <a:schemeClr val="tx1"/>
                </a:solidFill>
                <a:effectLst/>
                <a:latin typeface="+mn-lt"/>
                <a:ea typeface="+mn-ea"/>
                <a:cs typeface="+mn-cs"/>
              </a:rPr>
              <a:t>41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Lord answered and said to her, “</a:t>
            </a:r>
            <a:r>
              <a:rPr lang="en-US" sz="1200" b="1" kern="1200" dirty="0">
                <a:solidFill>
                  <a:schemeClr val="tx1"/>
                </a:solidFill>
                <a:effectLst/>
                <a:latin typeface="+mn-lt"/>
                <a:ea typeface="+mn-ea"/>
                <a:cs typeface="+mn-cs"/>
              </a:rPr>
              <a:t>Martha, Martha, you are worried and bothered about so many things; </a:t>
            </a:r>
            <a:r>
              <a:rPr lang="en-US" sz="1200" b="1" u="none" strike="noStrike" kern="1200" baseline="30000" dirty="0">
                <a:solidFill>
                  <a:schemeClr val="tx1"/>
                </a:solidFill>
                <a:effectLst/>
                <a:latin typeface="+mn-lt"/>
                <a:ea typeface="+mn-ea"/>
                <a:cs typeface="+mn-cs"/>
              </a:rPr>
              <a:t>42</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a:t>
            </a:r>
            <a:r>
              <a:rPr lang="en-US" sz="1200" b="1" i="1" kern="1200" dirty="0">
                <a:solidFill>
                  <a:schemeClr val="tx1"/>
                </a:solidFill>
                <a:effectLst/>
                <a:latin typeface="+mn-lt"/>
                <a:ea typeface="+mn-ea"/>
                <a:cs typeface="+mn-cs"/>
              </a:rPr>
              <a:t>only</a:t>
            </a:r>
            <a:r>
              <a:rPr lang="en-US" sz="1200" b="1" kern="1200" dirty="0">
                <a:solidFill>
                  <a:schemeClr val="tx1"/>
                </a:solidFill>
                <a:effectLst/>
                <a:latin typeface="+mn-lt"/>
                <a:ea typeface="+mn-ea"/>
                <a:cs typeface="+mn-cs"/>
              </a:rPr>
              <a:t> one thing is necessary, for Mary has chosen the good part, which shall not be taken away from her.</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John 12:1–8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therefore, six days before the Passover, came to Bethany where Lazarus was, whom Jesus had raised from the dead.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made Him a supper there, and Martha was serving; but Lazarus was one of those reclining </a:t>
            </a:r>
            <a:r>
              <a:rPr lang="en-US" sz="1200" i="1" kern="1200" dirty="0">
                <a:solidFill>
                  <a:schemeClr val="tx1"/>
                </a:solidFill>
                <a:effectLst/>
                <a:latin typeface="+mn-lt"/>
                <a:ea typeface="+mn-ea"/>
                <a:cs typeface="+mn-cs"/>
              </a:rPr>
              <a:t>at the table</a:t>
            </a:r>
            <a:r>
              <a:rPr lang="en-US" sz="1200" kern="1200" dirty="0">
                <a:solidFill>
                  <a:schemeClr val="tx1"/>
                </a:solidFill>
                <a:effectLst/>
                <a:latin typeface="+mn-lt"/>
                <a:ea typeface="+mn-ea"/>
                <a:cs typeface="+mn-cs"/>
              </a:rPr>
              <a:t> with Him.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Mary then took a pound of very costly perfume of pure nard, and anointed the feet of Jesus and wiped His feet with her hair; and the house was filled with the fragrance of the perfume.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Judas</a:t>
            </a:r>
            <a:r>
              <a:rPr lang="en-US" sz="1200" kern="1200" dirty="0">
                <a:solidFill>
                  <a:schemeClr val="tx1"/>
                </a:solidFill>
                <a:effectLst/>
                <a:latin typeface="+mn-lt"/>
                <a:ea typeface="+mn-ea"/>
                <a:cs typeface="+mn-cs"/>
              </a:rPr>
              <a:t> Iscariot, one of His disciples, who was intending to betray Him, said,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Why was this perfume not sold for three hundred denarii and given to poor </a:t>
            </a:r>
            <a:r>
              <a:rPr lang="en-US" sz="1200" b="1" i="1" kern="1200" dirty="0">
                <a:solidFill>
                  <a:schemeClr val="tx1"/>
                </a:solidFill>
                <a:effectLst/>
                <a:latin typeface="+mn-lt"/>
                <a:ea typeface="+mn-ea"/>
                <a:cs typeface="+mn-cs"/>
              </a:rPr>
              <a:t>people?</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he said this, not because he was concerned about the poor, but because </a:t>
            </a:r>
            <a:r>
              <a:rPr lang="en-US" sz="1200" b="1" kern="1200" dirty="0">
                <a:solidFill>
                  <a:schemeClr val="tx1"/>
                </a:solidFill>
                <a:effectLst/>
                <a:latin typeface="+mn-lt"/>
                <a:ea typeface="+mn-ea"/>
                <a:cs typeface="+mn-cs"/>
              </a:rPr>
              <a:t>he was a thief, and as he had the money box</a:t>
            </a:r>
            <a:r>
              <a:rPr lang="en-US" sz="1200" kern="1200" dirty="0">
                <a:solidFill>
                  <a:schemeClr val="tx1"/>
                </a:solidFill>
                <a:effectLst/>
                <a:latin typeface="+mn-lt"/>
                <a:ea typeface="+mn-ea"/>
                <a:cs typeface="+mn-cs"/>
              </a:rPr>
              <a:t>, he used to pilfer what was put into it.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Jesus said, “Let her alone, so that she may keep it for the day of My burial.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you always have the poor with you, but you do not always have 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Mt 26:6-7; Mk 14</a:t>
            </a:r>
            <a:r>
              <a:rPr lang="en-US" sz="1200" kern="1200" baseline="0" dirty="0">
                <a:solidFill>
                  <a:schemeClr val="tx1"/>
                </a:solidFill>
                <a:effectLst/>
                <a:latin typeface="+mn-lt"/>
                <a:ea typeface="+mn-ea"/>
                <a:cs typeface="+mn-cs"/>
              </a:rPr>
              <a:t> – preparation for his burial.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468AC-A2C3-4356-A334-5842D8DB803E}" type="slidenum">
              <a:rPr lang="en-US" smtClean="0"/>
              <a:t>21</a:t>
            </a:fld>
            <a:endParaRPr lang="en-US"/>
          </a:p>
        </p:txBody>
      </p:sp>
    </p:spTree>
    <p:extLst>
      <p:ext uri="{BB962C8B-B14F-4D97-AF65-F5344CB8AC3E}">
        <p14:creationId xmlns:p14="http://schemas.microsoft.com/office/powerpoint/2010/main" val="358310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468AC-A2C3-4356-A334-5842D8DB803E}" type="slidenum">
              <a:rPr lang="en-US" smtClean="0"/>
              <a:t>22</a:t>
            </a:fld>
            <a:endParaRPr lang="en-US"/>
          </a:p>
        </p:txBody>
      </p:sp>
    </p:spTree>
    <p:extLst>
      <p:ext uri="{BB962C8B-B14F-4D97-AF65-F5344CB8AC3E}">
        <p14:creationId xmlns:p14="http://schemas.microsoft.com/office/powerpoint/2010/main" val="295153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Jesus not afraid of the Jews</a:t>
            </a:r>
            <a:br>
              <a:rPr lang="en-US" dirty="0"/>
            </a:br>
            <a:r>
              <a:rPr lang="en-US" dirty="0"/>
              <a:t>- Was not due to lack of love for Mary, Martha or Lazarus</a:t>
            </a:r>
          </a:p>
        </p:txBody>
      </p:sp>
      <p:sp>
        <p:nvSpPr>
          <p:cNvPr id="4" name="Slide Number Placeholder 3"/>
          <p:cNvSpPr>
            <a:spLocks noGrp="1"/>
          </p:cNvSpPr>
          <p:nvPr>
            <p:ph type="sldNum" sz="quarter" idx="10"/>
          </p:nvPr>
        </p:nvSpPr>
        <p:spPr/>
        <p:txBody>
          <a:bodyPr/>
          <a:lstStyle/>
          <a:p>
            <a:fld id="{DC2468AC-A2C3-4356-A334-5842D8DB803E}" type="slidenum">
              <a:rPr lang="en-US" smtClean="0"/>
              <a:t>23</a:t>
            </a:fld>
            <a:endParaRPr lang="en-US"/>
          </a:p>
        </p:txBody>
      </p:sp>
    </p:spTree>
    <p:extLst>
      <p:ext uri="{BB962C8B-B14F-4D97-AF65-F5344CB8AC3E}">
        <p14:creationId xmlns:p14="http://schemas.microsoft.com/office/powerpoint/2010/main" val="333767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 when we are asleep we expect to arise.</a:t>
            </a:r>
            <a:br>
              <a:rPr lang="en-US" dirty="0"/>
            </a:br>
            <a:br>
              <a:rPr lang="en-US" dirty="0"/>
            </a:br>
            <a:r>
              <a:rPr lang="en-US" dirty="0"/>
              <a:t>Temporary thing</a:t>
            </a:r>
          </a:p>
          <a:p>
            <a:endParaRPr lang="en-US" dirty="0"/>
          </a:p>
          <a:p>
            <a:r>
              <a:rPr lang="en-US" dirty="0"/>
              <a:t>Death is a temporary thing.</a:t>
            </a:r>
          </a:p>
        </p:txBody>
      </p:sp>
      <p:sp>
        <p:nvSpPr>
          <p:cNvPr id="4" name="Slide Number Placeholder 3"/>
          <p:cNvSpPr>
            <a:spLocks noGrp="1"/>
          </p:cNvSpPr>
          <p:nvPr>
            <p:ph type="sldNum" sz="quarter" idx="10"/>
          </p:nvPr>
        </p:nvSpPr>
        <p:spPr/>
        <p:txBody>
          <a:bodyPr/>
          <a:lstStyle/>
          <a:p>
            <a:fld id="{DC2468AC-A2C3-4356-A334-5842D8DB803E}" type="slidenum">
              <a:rPr lang="en-US" smtClean="0"/>
              <a:t>25</a:t>
            </a:fld>
            <a:endParaRPr lang="en-US"/>
          </a:p>
        </p:txBody>
      </p:sp>
    </p:spTree>
    <p:extLst>
      <p:ext uri="{BB962C8B-B14F-4D97-AF65-F5344CB8AC3E}">
        <p14:creationId xmlns:p14="http://schemas.microsoft.com/office/powerpoint/2010/main" val="4165952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701735" y="6068363"/>
            <a:ext cx="5508511" cy="36115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1701735" y="6068363"/>
            <a:ext cx="5508511" cy="361157"/>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716282" y="4838780"/>
            <a:ext cx="8110236" cy="1229583"/>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375180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375180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3751800"/>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581513" y="5174661"/>
            <a:ext cx="4772718" cy="72206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3080341"/>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3838871"/>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26729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6/29/2016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FE8B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FFCF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FFCF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FFCF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FFCF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FFCF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16 - JOHN 11:1-57</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384630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9</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Even if they did not believe Jesus,</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what did His works prove?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88843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10:37–38 (NASB95) </a:t>
            </a:r>
          </a:p>
          <a:p>
            <a:pPr>
              <a:buNone/>
            </a:pPr>
            <a:r>
              <a:rPr lang="en-US" sz="2400" b="1" baseline="30000" dirty="0">
                <a:latin typeface="Arial" panose="020B0604020202020204" pitchFamily="34" charset="0"/>
                <a:cs typeface="Arial" panose="020B0604020202020204" pitchFamily="34" charset="0"/>
              </a:rPr>
              <a:t>37</a:t>
            </a:r>
            <a:r>
              <a:rPr lang="en-US" sz="2400" b="1" dirty="0">
                <a:latin typeface="Arial" panose="020B0604020202020204" pitchFamily="34" charset="0"/>
                <a:cs typeface="Arial" panose="020B0604020202020204" pitchFamily="34" charset="0"/>
              </a:rPr>
              <a:t> “If I do not do the works of My Father, do not believe Me; </a:t>
            </a:r>
            <a:r>
              <a:rPr lang="en-US" sz="2400" b="1" baseline="30000" dirty="0">
                <a:latin typeface="Arial" panose="020B0604020202020204" pitchFamily="34" charset="0"/>
                <a:cs typeface="Arial" panose="020B0604020202020204" pitchFamily="34" charset="0"/>
              </a:rPr>
              <a:t>38</a:t>
            </a:r>
            <a:r>
              <a:rPr lang="en-US" sz="2400" b="1" dirty="0">
                <a:latin typeface="Arial" panose="020B0604020202020204" pitchFamily="34" charset="0"/>
                <a:cs typeface="Arial" panose="020B0604020202020204" pitchFamily="34" charset="0"/>
              </a:rPr>
              <a:t> but if I do them, though you do not believe Me, believe the works, so that you may know and understand </a:t>
            </a:r>
            <a:r>
              <a:rPr lang="en-US" sz="2400" b="1" u="sng" dirty="0">
                <a:latin typeface="Arial" panose="020B0604020202020204" pitchFamily="34" charset="0"/>
                <a:cs typeface="Arial" panose="020B0604020202020204" pitchFamily="34" charset="0"/>
              </a:rPr>
              <a:t>that the Father is in Me, and I in the Father</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4524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10</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comparison was made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between John and Jesus?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37029"/>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10:41 (NASB95) </a:t>
            </a:r>
          </a:p>
          <a:p>
            <a:pPr>
              <a:buNone/>
            </a:pPr>
            <a:r>
              <a:rPr lang="en-US" sz="2400" b="1" baseline="30000" dirty="0">
                <a:latin typeface="Arial" panose="020B0604020202020204" pitchFamily="34" charset="0"/>
                <a:cs typeface="Arial" panose="020B0604020202020204" pitchFamily="34" charset="0"/>
              </a:rPr>
              <a:t>41</a:t>
            </a:r>
            <a:r>
              <a:rPr lang="en-US" sz="2400" b="1" dirty="0">
                <a:latin typeface="Arial" panose="020B0604020202020204" pitchFamily="34" charset="0"/>
                <a:cs typeface="Arial" panose="020B0604020202020204" pitchFamily="34" charset="0"/>
              </a:rPr>
              <a:t> Many came to Him and were saying, “</a:t>
            </a:r>
            <a:r>
              <a:rPr lang="en-US" sz="2400" b="1" u="sng" dirty="0">
                <a:latin typeface="Arial" panose="020B0604020202020204" pitchFamily="34" charset="0"/>
                <a:cs typeface="Arial" panose="020B0604020202020204" pitchFamily="34" charset="0"/>
              </a:rPr>
              <a:t>While John performed no sign, yet everything John said about this man was true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855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True/False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They understood fully what Jesus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meant when He spoke the parable.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231339"/>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10:6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This figure of speech Jesus spoke to them, but </a:t>
            </a:r>
            <a:r>
              <a:rPr lang="en-US" sz="2400" b="1" u="sng" dirty="0">
                <a:latin typeface="Arial" panose="020B0604020202020204" pitchFamily="34" charset="0"/>
                <a:cs typeface="Arial" panose="020B0604020202020204" pitchFamily="34" charset="0"/>
              </a:rPr>
              <a:t>they did not understand what those things were which He had been saying to them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282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True/False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All of them were in agreement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Jesus could not be the Christ.</a:t>
            </a:r>
            <a:endParaRPr lang="en-US" altLang="en-US" sz="1800" b="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780048" y="2671269"/>
            <a:ext cx="7583905"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10:19–21 (NASB95) </a:t>
            </a:r>
          </a:p>
          <a:p>
            <a:pPr>
              <a:buNone/>
            </a:pPr>
            <a:r>
              <a:rPr lang="en-US" sz="2400" b="1" baseline="30000" dirty="0">
                <a:latin typeface="Arial" panose="020B0604020202020204" pitchFamily="34" charset="0"/>
                <a:cs typeface="Arial" panose="020B0604020202020204" pitchFamily="34" charset="0"/>
              </a:rPr>
              <a:t>19</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A division occurred again among the Jews</a:t>
            </a:r>
            <a:r>
              <a:rPr lang="en-US" sz="2400" b="1" dirty="0">
                <a:latin typeface="Arial" panose="020B0604020202020204" pitchFamily="34" charset="0"/>
                <a:cs typeface="Arial" panose="020B0604020202020204" pitchFamily="34" charset="0"/>
              </a:rPr>
              <a:t> because of these words. </a:t>
            </a: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Many of them were saying, “He has a demon and is insane. Why do you listen to Him?” </a:t>
            </a:r>
            <a:r>
              <a:rPr lang="en-US" sz="2400" b="1" baseline="30000" dirty="0">
                <a:latin typeface="Arial" panose="020B0604020202020204" pitchFamily="34" charset="0"/>
                <a:cs typeface="Arial" panose="020B0604020202020204" pitchFamily="34" charset="0"/>
              </a:rPr>
              <a:t>21</a:t>
            </a:r>
            <a:r>
              <a:rPr lang="en-US" sz="2400" b="1" dirty="0">
                <a:latin typeface="Arial" panose="020B0604020202020204" pitchFamily="34" charset="0"/>
                <a:cs typeface="Arial" panose="020B0604020202020204" pitchFamily="34" charset="0"/>
              </a:rPr>
              <a:t> Others were saying, “These are not the sayings of one demon-possessed. A demon cannot open the eyes of the blind, can he?” </a:t>
            </a:r>
          </a:p>
        </p:txBody>
      </p:sp>
    </p:spTree>
    <p:extLst>
      <p:ext uri="{BB962C8B-B14F-4D97-AF65-F5344CB8AC3E}">
        <p14:creationId xmlns:p14="http://schemas.microsoft.com/office/powerpoint/2010/main" val="330018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True/False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If we follow Christ, we do not fear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being plucked out of safety.</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22679"/>
            <a:ext cx="739541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10:27–29 (NASB95) </a:t>
            </a:r>
          </a:p>
          <a:p>
            <a:pPr>
              <a:buNone/>
            </a:pPr>
            <a:r>
              <a:rPr lang="en-US" sz="2400" b="1" baseline="30000" dirty="0">
                <a:latin typeface="Arial" panose="020B0604020202020204" pitchFamily="34" charset="0"/>
                <a:cs typeface="Arial" panose="020B0604020202020204" pitchFamily="34" charset="0"/>
              </a:rPr>
              <a:t>27</a:t>
            </a:r>
            <a:r>
              <a:rPr lang="en-US" sz="2400" b="1" dirty="0">
                <a:latin typeface="Arial" panose="020B0604020202020204" pitchFamily="34" charset="0"/>
                <a:cs typeface="Arial" panose="020B0604020202020204" pitchFamily="34" charset="0"/>
              </a:rPr>
              <a:t> “My sheep hear My voice, and I know them, and they follow Me; </a:t>
            </a:r>
            <a:r>
              <a:rPr lang="en-US" sz="2400" b="1" baseline="30000" dirty="0">
                <a:latin typeface="Arial" panose="020B0604020202020204" pitchFamily="34" charset="0"/>
                <a:cs typeface="Arial" panose="020B0604020202020204" pitchFamily="34" charset="0"/>
              </a:rPr>
              <a:t>28</a:t>
            </a:r>
            <a:r>
              <a:rPr lang="en-US" sz="2400" b="1" dirty="0">
                <a:latin typeface="Arial" panose="020B0604020202020204" pitchFamily="34" charset="0"/>
                <a:cs typeface="Arial" panose="020B0604020202020204" pitchFamily="34" charset="0"/>
              </a:rPr>
              <a:t> and I give eternal life to them, and they will never perish; and </a:t>
            </a:r>
            <a:r>
              <a:rPr lang="en-US" sz="2400" b="1" u="sng" dirty="0">
                <a:latin typeface="Arial" panose="020B0604020202020204" pitchFamily="34" charset="0"/>
                <a:cs typeface="Arial" panose="020B0604020202020204" pitchFamily="34" charset="0"/>
              </a:rPr>
              <a:t>no one will snatch them out of My hand</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29</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My Father, who has given </a:t>
            </a:r>
            <a:r>
              <a:rPr lang="en-US" sz="2400" b="1" i="1" u="sng" dirty="0">
                <a:latin typeface="Arial" panose="020B0604020202020204" pitchFamily="34" charset="0"/>
                <a:cs typeface="Arial" panose="020B0604020202020204" pitchFamily="34" charset="0"/>
              </a:rPr>
              <a:t>them</a:t>
            </a:r>
            <a:r>
              <a:rPr lang="en-US" sz="2400" b="1" u="sng" dirty="0">
                <a:latin typeface="Arial" panose="020B0604020202020204" pitchFamily="34" charset="0"/>
                <a:cs typeface="Arial" panose="020B0604020202020204" pitchFamily="34" charset="0"/>
              </a:rPr>
              <a:t> to Me, is greater than all; and no one is able to snatch </a:t>
            </a:r>
            <a:r>
              <a:rPr lang="en-US" sz="2400" b="1" i="1" u="sng" dirty="0">
                <a:latin typeface="Arial" panose="020B0604020202020204" pitchFamily="34" charset="0"/>
                <a:cs typeface="Arial" panose="020B0604020202020204" pitchFamily="34" charset="0"/>
              </a:rPr>
              <a:t>them</a:t>
            </a:r>
            <a:r>
              <a:rPr lang="en-US" sz="2400" b="1" u="sng" dirty="0">
                <a:latin typeface="Arial" panose="020B0604020202020204" pitchFamily="34" charset="0"/>
                <a:cs typeface="Arial" panose="020B0604020202020204" pitchFamily="34" charset="0"/>
              </a:rPr>
              <a:t> out of the Father’s hand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39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True/False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scripture cannot be broken.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374089"/>
            <a:ext cx="739541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10:35 (NASB95) </a:t>
            </a:r>
          </a:p>
          <a:p>
            <a:pPr>
              <a:buNone/>
            </a:pPr>
            <a:r>
              <a:rPr lang="en-US" sz="2400" b="1" baseline="30000" dirty="0">
                <a:latin typeface="Arial" panose="020B0604020202020204" pitchFamily="34" charset="0"/>
                <a:cs typeface="Arial" panose="020B0604020202020204" pitchFamily="34" charset="0"/>
              </a:rPr>
              <a:t>35</a:t>
            </a:r>
            <a:r>
              <a:rPr lang="en-US" sz="2400" b="1" dirty="0">
                <a:latin typeface="Arial" panose="020B0604020202020204" pitchFamily="34" charset="0"/>
                <a:cs typeface="Arial" panose="020B0604020202020204" pitchFamily="34" charset="0"/>
              </a:rPr>
              <a:t> “If he called them gods, to whom the word of God came (and </a:t>
            </a:r>
            <a:r>
              <a:rPr lang="en-US" sz="2400" b="1" u="sng" dirty="0">
                <a:latin typeface="Arial" panose="020B0604020202020204" pitchFamily="34" charset="0"/>
                <a:cs typeface="Arial" panose="020B0604020202020204" pitchFamily="34" charset="0"/>
              </a:rPr>
              <a:t>the Scripture cannot be broken</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033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True/False - Question 5</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escaped out of their hand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when they sought to take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105609"/>
            <a:ext cx="739541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10:39 (NASB95) </a:t>
            </a:r>
          </a:p>
          <a:p>
            <a:pPr>
              <a:buNone/>
            </a:pPr>
            <a:r>
              <a:rPr lang="en-US" sz="2400" b="1" baseline="30000" dirty="0">
                <a:latin typeface="Arial" panose="020B0604020202020204" pitchFamily="34" charset="0"/>
                <a:cs typeface="Arial" panose="020B0604020202020204" pitchFamily="34" charset="0"/>
              </a:rPr>
              <a:t>39</a:t>
            </a:r>
            <a:r>
              <a:rPr lang="en-US" sz="2400" b="1" dirty="0">
                <a:latin typeface="Arial" panose="020B0604020202020204" pitchFamily="34" charset="0"/>
                <a:cs typeface="Arial" panose="020B0604020202020204" pitchFamily="34" charset="0"/>
              </a:rPr>
              <a:t> Therefore </a:t>
            </a:r>
            <a:r>
              <a:rPr lang="en-US" sz="2400" b="1" u="sng" dirty="0">
                <a:latin typeface="Arial" panose="020B0604020202020204" pitchFamily="34" charset="0"/>
                <a:cs typeface="Arial" panose="020B0604020202020204" pitchFamily="34" charset="0"/>
              </a:rPr>
              <a:t>they were seeking again to seize Him, and He eluded their grasp</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627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16 - JOHN 11:1-57</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328404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Quick Review: Chapter 10</a:t>
            </a:r>
            <a:endParaRPr lang="en-US" sz="3200" b="1" dirty="0">
              <a:latin typeface="Arial" panose="020B0604020202020204" pitchFamily="34" charset="0"/>
              <a:cs typeface="Arial" panose="020B0604020202020204" pitchFamily="34" charset="0"/>
            </a:endParaRPr>
          </a:p>
        </p:txBody>
      </p:sp>
      <p:sp>
        <p:nvSpPr>
          <p:cNvPr id="15" name="Rectangle 14"/>
          <p:cNvSpPr/>
          <p:nvPr/>
        </p:nvSpPr>
        <p:spPr>
          <a:xfrm>
            <a:off x="312738" y="977031"/>
            <a:ext cx="3780692" cy="166596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10:9 (NASB95) </a:t>
            </a:r>
          </a:p>
          <a:p>
            <a:r>
              <a:rPr lang="en-US" sz="2000" b="1" baseline="30000" dirty="0">
                <a:solidFill>
                  <a:schemeClr val="bg1"/>
                </a:solidFill>
                <a:latin typeface="Arial" panose="020B0604020202020204" pitchFamily="34" charset="0"/>
                <a:cs typeface="Arial" panose="020B0604020202020204" pitchFamily="34" charset="0"/>
              </a:rPr>
              <a:t>9</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door</a:t>
            </a:r>
            <a:r>
              <a:rPr lang="en-US" sz="2000" b="1" dirty="0">
                <a:solidFill>
                  <a:schemeClr val="bg1"/>
                </a:solidFill>
                <a:latin typeface="Arial" panose="020B0604020202020204" pitchFamily="34" charset="0"/>
                <a:cs typeface="Arial" panose="020B0604020202020204" pitchFamily="34" charset="0"/>
              </a:rPr>
              <a:t>; if anyone enters through Me, he will be saved, and will go in and out and find pasture. </a:t>
            </a:r>
          </a:p>
        </p:txBody>
      </p:sp>
      <p:sp>
        <p:nvSpPr>
          <p:cNvPr id="16" name="Rectangle 15"/>
          <p:cNvSpPr/>
          <p:nvPr/>
        </p:nvSpPr>
        <p:spPr>
          <a:xfrm>
            <a:off x="312738" y="2931092"/>
            <a:ext cx="3780692" cy="149629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10:14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I am the good shepherd</a:t>
            </a:r>
            <a:r>
              <a:rPr lang="en-US" sz="2000" b="1" dirty="0">
                <a:solidFill>
                  <a:schemeClr val="bg1"/>
                </a:solidFill>
                <a:latin typeface="Arial" panose="020B0604020202020204" pitchFamily="34" charset="0"/>
                <a:cs typeface="Arial" panose="020B0604020202020204" pitchFamily="34" charset="0"/>
              </a:rPr>
              <a:t>, and I know My own and My own know Me, </a:t>
            </a:r>
          </a:p>
        </p:txBody>
      </p:sp>
      <p:sp>
        <p:nvSpPr>
          <p:cNvPr id="17" name="Rectangle 16"/>
          <p:cNvSpPr/>
          <p:nvPr/>
        </p:nvSpPr>
        <p:spPr>
          <a:xfrm>
            <a:off x="312738" y="4715483"/>
            <a:ext cx="3780692" cy="204857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10:36 (NASB95) </a:t>
            </a:r>
          </a:p>
          <a:p>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do you say of Him, whom the Father sanctified and sent into the world, ‘You are blaspheming,’ because I said, ‘</a:t>
            </a:r>
            <a:r>
              <a:rPr lang="en-US" sz="2000" b="1" u="sng" dirty="0">
                <a:solidFill>
                  <a:schemeClr val="bg1"/>
                </a:solidFill>
                <a:latin typeface="Arial" panose="020B0604020202020204" pitchFamily="34" charset="0"/>
                <a:cs typeface="Arial" panose="020B0604020202020204" pitchFamily="34" charset="0"/>
              </a:rPr>
              <a:t>I am the Son of God</a:t>
            </a:r>
            <a:r>
              <a:rPr lang="en-US" sz="2000" b="1" dirty="0">
                <a:solidFill>
                  <a:schemeClr val="bg1"/>
                </a:solidFill>
                <a:latin typeface="Arial" panose="020B0604020202020204" pitchFamily="34" charset="0"/>
                <a:cs typeface="Arial" panose="020B0604020202020204" pitchFamily="34" charset="0"/>
              </a:rPr>
              <a:t>’? </a:t>
            </a:r>
          </a:p>
        </p:txBody>
      </p:sp>
      <p:sp>
        <p:nvSpPr>
          <p:cNvPr id="18" name="Rectangle 17"/>
          <p:cNvSpPr/>
          <p:nvPr/>
        </p:nvSpPr>
        <p:spPr>
          <a:xfrm>
            <a:off x="5050571" y="969471"/>
            <a:ext cx="3780692" cy="107695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10:31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The Jews picked up stones again to stone Him. </a:t>
            </a:r>
          </a:p>
        </p:txBody>
      </p:sp>
      <p:sp>
        <p:nvSpPr>
          <p:cNvPr id="19" name="Rectangle 18"/>
          <p:cNvSpPr/>
          <p:nvPr/>
        </p:nvSpPr>
        <p:spPr>
          <a:xfrm>
            <a:off x="5050571" y="2327970"/>
            <a:ext cx="3780692" cy="194174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10:32 (NASB95) </a:t>
            </a:r>
          </a:p>
          <a:p>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Jesus answered them, “I showed you many good works from the Father; for which of them are you stoning Me?” </a:t>
            </a:r>
          </a:p>
        </p:txBody>
      </p:sp>
      <p:sp>
        <p:nvSpPr>
          <p:cNvPr id="20" name="Rectangle 19"/>
          <p:cNvSpPr/>
          <p:nvPr/>
        </p:nvSpPr>
        <p:spPr>
          <a:xfrm>
            <a:off x="5050571" y="4574120"/>
            <a:ext cx="3780692" cy="21884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10:33 (NASB95) </a:t>
            </a:r>
          </a:p>
          <a:p>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The Jews answered Him, “For a good work we do not stone You, but for blasphemy; and because You, being a man, make Yourself out </a:t>
            </a:r>
            <a:r>
              <a:rPr lang="en-US" sz="2000" b="1" i="1" dirty="0">
                <a:solidFill>
                  <a:schemeClr val="bg1"/>
                </a:solidFill>
                <a:latin typeface="Arial" panose="020B0604020202020204" pitchFamily="34" charset="0"/>
                <a:cs typeface="Arial" panose="020B0604020202020204" pitchFamily="34" charset="0"/>
              </a:rPr>
              <a:t>to be</a:t>
            </a:r>
            <a:r>
              <a:rPr lang="en-US" sz="2000" b="1" dirty="0">
                <a:solidFill>
                  <a:schemeClr val="bg1"/>
                </a:solidFill>
                <a:latin typeface="Arial" panose="020B0604020202020204" pitchFamily="34" charset="0"/>
                <a:cs typeface="Arial" panose="020B0604020202020204" pitchFamily="34" charset="0"/>
              </a:rPr>
              <a:t> God.”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
          <p:cNvSpPr txBox="1">
            <a:spLocks/>
          </p:cNvSpPr>
          <p:nvPr/>
        </p:nvSpPr>
        <p:spPr>
          <a:xfrm>
            <a:off x="-56573" y="228600"/>
            <a:ext cx="9382407"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Rabbinic Argument: Lesser to the Greater</a:t>
            </a:r>
            <a:endParaRPr lang="en-US" sz="3200" b="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1058449" y="1481075"/>
            <a:ext cx="70271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Chapter 6 - Jesus had the power to give men physical food … what is the greater lesson? </a:t>
            </a:r>
            <a:endParaRPr lang="en-US" dirty="0"/>
          </a:p>
        </p:txBody>
      </p:sp>
      <p:sp>
        <p:nvSpPr>
          <p:cNvPr id="8" name="Rectangle 7"/>
          <p:cNvSpPr/>
          <p:nvPr/>
        </p:nvSpPr>
        <p:spPr>
          <a:xfrm>
            <a:off x="2681654" y="4183694"/>
            <a:ext cx="3780692" cy="256783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6:27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Do not work for the food which perishes, but for the food which endures to eternal life</a:t>
            </a:r>
            <a:r>
              <a:rPr lang="en-US" sz="2000" b="1" dirty="0">
                <a:solidFill>
                  <a:schemeClr val="bg1"/>
                </a:solidFill>
                <a:latin typeface="Arial" panose="020B0604020202020204" pitchFamily="34" charset="0"/>
                <a:cs typeface="Arial" panose="020B0604020202020204" pitchFamily="34" charset="0"/>
              </a:rPr>
              <a:t>, which the Son of Man will give to you, for on Him the Father, God, has set His seal.” </a:t>
            </a:r>
          </a:p>
        </p:txBody>
      </p:sp>
      <p:sp>
        <p:nvSpPr>
          <p:cNvPr id="9" name="Rectangle 8"/>
          <p:cNvSpPr>
            <a:spLocks noChangeArrowheads="1"/>
          </p:cNvSpPr>
          <p:nvPr/>
        </p:nvSpPr>
        <p:spPr bwMode="auto">
          <a:xfrm>
            <a:off x="1058449" y="2385629"/>
            <a:ext cx="70271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Chapter 9 - Jesus had the power to heal a man’s sight physically … what is the greater lesson? </a:t>
            </a:r>
            <a:endParaRPr lang="en-US" dirty="0"/>
          </a:p>
        </p:txBody>
      </p:sp>
      <p:sp>
        <p:nvSpPr>
          <p:cNvPr id="10" name="Rectangle 9"/>
          <p:cNvSpPr/>
          <p:nvPr/>
        </p:nvSpPr>
        <p:spPr>
          <a:xfrm>
            <a:off x="2681654" y="4183694"/>
            <a:ext cx="3780692" cy="256783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Then Jesus again spoke to them, saying, “</a:t>
            </a:r>
            <a:r>
              <a:rPr lang="en-US" sz="2000" b="1" u="sng" dirty="0">
                <a:solidFill>
                  <a:schemeClr val="bg1"/>
                </a:solidFill>
                <a:latin typeface="Arial" panose="020B0604020202020204" pitchFamily="34" charset="0"/>
                <a:cs typeface="Arial" panose="020B0604020202020204" pitchFamily="34" charset="0"/>
              </a:rPr>
              <a:t>I am the Light of the world; he who follows Me will not walk in the darkness, but will have the Light of life</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1058449" y="3309883"/>
            <a:ext cx="725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Chapter 11 - Jesus had the power to raise Lazarus from the dead … what is the greater lesson? </a:t>
            </a:r>
            <a:endParaRPr lang="en-US" dirty="0"/>
          </a:p>
        </p:txBody>
      </p:sp>
      <p:sp>
        <p:nvSpPr>
          <p:cNvPr id="12" name="Rectangle 11"/>
          <p:cNvSpPr/>
          <p:nvPr/>
        </p:nvSpPr>
        <p:spPr>
          <a:xfrm>
            <a:off x="2016189" y="4612893"/>
            <a:ext cx="5111623" cy="194362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11:25–26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Jesus said to her, “</a:t>
            </a:r>
            <a:r>
              <a:rPr lang="en-US" sz="2000" b="1" u="sng" dirty="0">
                <a:solidFill>
                  <a:schemeClr val="bg1"/>
                </a:solidFill>
                <a:latin typeface="Arial" panose="020B0604020202020204" pitchFamily="34" charset="0"/>
                <a:cs typeface="Arial" panose="020B0604020202020204" pitchFamily="34" charset="0"/>
              </a:rPr>
              <a:t>I am the resurrection and the life; he who believes in Me will live even if he dies, </a:t>
            </a:r>
            <a:r>
              <a:rPr lang="en-US" sz="2000" b="1" u="sng" baseline="30000" dirty="0">
                <a:solidFill>
                  <a:schemeClr val="bg1"/>
                </a:solidFill>
                <a:latin typeface="Arial" panose="020B0604020202020204" pitchFamily="34" charset="0"/>
                <a:cs typeface="Arial" panose="020B0604020202020204" pitchFamily="34" charset="0"/>
              </a:rPr>
              <a:t>26</a:t>
            </a:r>
            <a:r>
              <a:rPr lang="en-US" sz="2000" b="1" u="sng" dirty="0">
                <a:solidFill>
                  <a:schemeClr val="bg1"/>
                </a:solidFill>
                <a:latin typeface="Arial" panose="020B0604020202020204" pitchFamily="34" charset="0"/>
                <a:cs typeface="Arial" panose="020B0604020202020204" pitchFamily="34" charset="0"/>
              </a:rPr>
              <a:t> and everyone who lives and believes in Me will never die</a:t>
            </a:r>
            <a:r>
              <a:rPr lang="en-US" sz="2000" b="1" dirty="0">
                <a:solidFill>
                  <a:schemeClr val="bg1"/>
                </a:solidFill>
                <a:latin typeface="Arial" panose="020B0604020202020204" pitchFamily="34" charset="0"/>
                <a:cs typeface="Arial" panose="020B0604020202020204" pitchFamily="34" charset="0"/>
              </a:rPr>
              <a:t>. Do you believe this?” </a:t>
            </a:r>
          </a:p>
        </p:txBody>
      </p:sp>
    </p:spTree>
    <p:extLst>
      <p:ext uri="{BB962C8B-B14F-4D97-AF65-F5344CB8AC3E}">
        <p14:creationId xmlns:p14="http://schemas.microsoft.com/office/powerpoint/2010/main" val="30206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xit" presetSubtype="0" fill="hold" grpId="1"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p:bldP spid="10" grpId="0" animBg="1"/>
      <p:bldP spid="10" grpId="1" animBg="1"/>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1</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Who is a thief and a robber?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517158" y="1958511"/>
            <a:ext cx="810968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10:1 (NASB95) </a:t>
            </a:r>
          </a:p>
          <a:p>
            <a:pPr>
              <a:buNone/>
            </a:pP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“Truly, truly, I say to you, </a:t>
            </a:r>
            <a:r>
              <a:rPr lang="en-US" sz="2400" b="1" u="sng" dirty="0">
                <a:latin typeface="Arial" panose="020B0604020202020204" pitchFamily="34" charset="0"/>
                <a:cs typeface="Arial" panose="020B0604020202020204" pitchFamily="34" charset="0"/>
              </a:rPr>
              <a:t>he who does not enter by the door</a:t>
            </a:r>
            <a:r>
              <a:rPr lang="en-US" sz="2400" b="1" dirty="0">
                <a:latin typeface="Arial" panose="020B0604020202020204" pitchFamily="34" charset="0"/>
                <a:cs typeface="Arial" panose="020B0604020202020204" pitchFamily="34" charset="0"/>
              </a:rPr>
              <a:t> into the fold of the sheep, but climbs up some other way, he is a </a:t>
            </a:r>
            <a:r>
              <a:rPr lang="en-US" sz="2400" b="1" u="sng" dirty="0">
                <a:latin typeface="Arial" panose="020B0604020202020204" pitchFamily="34" charset="0"/>
                <a:cs typeface="Arial" panose="020B0604020202020204" pitchFamily="34" charset="0"/>
              </a:rPr>
              <a:t>thief and a robber</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10:8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All who came before Me</a:t>
            </a:r>
            <a:r>
              <a:rPr lang="en-US" sz="2400" b="1" dirty="0">
                <a:latin typeface="Arial" panose="020B0604020202020204" pitchFamily="34" charset="0"/>
                <a:cs typeface="Arial" panose="020B0604020202020204" pitchFamily="34" charset="0"/>
              </a:rPr>
              <a:t> are thieves and robbers, but the sheep did not hear them. </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10:10 (NASB95) </a:t>
            </a:r>
          </a:p>
          <a:p>
            <a:pPr>
              <a:buNone/>
            </a:pPr>
            <a:r>
              <a:rPr lang="en-US" sz="2400" b="1" baseline="30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“The </a:t>
            </a:r>
            <a:r>
              <a:rPr lang="en-US" sz="2400" b="1" u="sng" dirty="0">
                <a:latin typeface="Arial" panose="020B0604020202020204" pitchFamily="34" charset="0"/>
                <a:cs typeface="Arial" panose="020B0604020202020204" pitchFamily="34" charset="0"/>
              </a:rPr>
              <a:t>thief comes only to steal and kill and destroy</a:t>
            </a:r>
            <a:r>
              <a:rPr lang="en-US" sz="2400" b="1" dirty="0">
                <a:latin typeface="Arial" panose="020B0604020202020204" pitchFamily="34" charset="0"/>
                <a:cs typeface="Arial" panose="020B0604020202020204" pitchFamily="34" charset="0"/>
              </a:rPr>
              <a:t>; I came that they may have life, and have </a:t>
            </a:r>
            <a:r>
              <a:rPr lang="en-US" sz="2400" b="1" i="1" dirty="0">
                <a:latin typeface="Arial" panose="020B0604020202020204" pitchFamily="34" charset="0"/>
                <a:cs typeface="Arial" panose="020B0604020202020204" pitchFamily="34" charset="0"/>
              </a:rPr>
              <a:t>it</a:t>
            </a:r>
            <a:r>
              <a:rPr lang="en-US" sz="2400" b="1" dirty="0">
                <a:latin typeface="Arial" panose="020B0604020202020204" pitchFamily="34" charset="0"/>
                <a:cs typeface="Arial" panose="020B0604020202020204" pitchFamily="34" charset="0"/>
              </a:rPr>
              <a:t> abundantly. </a:t>
            </a:r>
          </a:p>
          <a:p>
            <a:pPr>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4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
          <p:cNvSpPr txBox="1">
            <a:spLocks/>
          </p:cNvSpPr>
          <p:nvPr/>
        </p:nvSpPr>
        <p:spPr>
          <a:xfrm>
            <a:off x="400627" y="228600"/>
            <a:ext cx="718438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Jesus raising the dead</a:t>
            </a:r>
            <a:endParaRPr lang="en-US" sz="3200" b="1" dirty="0">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1058449" y="1481075"/>
            <a:ext cx="70271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Mt 9, Mk 5, Lk 8 – </a:t>
            </a:r>
            <a:r>
              <a:rPr lang="en-US" sz="2200" b="1" dirty="0" err="1">
                <a:latin typeface="Arial" panose="020B0604020202020204" pitchFamily="34" charset="0"/>
                <a:cs typeface="Arial" panose="020B0604020202020204" pitchFamily="34" charset="0"/>
              </a:rPr>
              <a:t>Jarius</a:t>
            </a:r>
            <a:r>
              <a:rPr lang="en-US" sz="2200" b="1" dirty="0">
                <a:latin typeface="Arial" panose="020B0604020202020204" pitchFamily="34" charset="0"/>
                <a:cs typeface="Arial" panose="020B0604020202020204" pitchFamily="34" charset="0"/>
              </a:rPr>
              <a:t>’ Daughter – Just died, before the funeral</a:t>
            </a:r>
            <a:endParaRPr lang="en-US" dirty="0"/>
          </a:p>
        </p:txBody>
      </p:sp>
      <p:sp>
        <p:nvSpPr>
          <p:cNvPr id="9" name="Rectangle 8"/>
          <p:cNvSpPr>
            <a:spLocks noChangeArrowheads="1"/>
          </p:cNvSpPr>
          <p:nvPr/>
        </p:nvSpPr>
        <p:spPr bwMode="auto">
          <a:xfrm>
            <a:off x="1058449" y="2385629"/>
            <a:ext cx="70271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Luke 7 – Widow at Nain’s Son – Touched the coffin during the funeral procession</a:t>
            </a:r>
            <a:endParaRPr lang="en-US" dirty="0"/>
          </a:p>
        </p:txBody>
      </p:sp>
      <p:sp>
        <p:nvSpPr>
          <p:cNvPr id="10" name="Rectangle 9"/>
          <p:cNvSpPr/>
          <p:nvPr/>
        </p:nvSpPr>
        <p:spPr>
          <a:xfrm>
            <a:off x="2681654" y="4281420"/>
            <a:ext cx="3780692" cy="209994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7:14 (NASB95) </a:t>
            </a:r>
          </a:p>
          <a:p>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And He came up and </a:t>
            </a:r>
            <a:r>
              <a:rPr lang="en-US" sz="2000" b="1" u="sng" dirty="0">
                <a:solidFill>
                  <a:schemeClr val="bg1"/>
                </a:solidFill>
                <a:latin typeface="Arial" panose="020B0604020202020204" pitchFamily="34" charset="0"/>
                <a:cs typeface="Arial" panose="020B0604020202020204" pitchFamily="34" charset="0"/>
              </a:rPr>
              <a:t>touched the coffin</a:t>
            </a:r>
            <a:r>
              <a:rPr lang="en-US" sz="2000" b="1" dirty="0">
                <a:solidFill>
                  <a:schemeClr val="bg1"/>
                </a:solidFill>
                <a:latin typeface="Arial" panose="020B0604020202020204" pitchFamily="34" charset="0"/>
                <a:cs typeface="Arial" panose="020B0604020202020204" pitchFamily="34" charset="0"/>
              </a:rPr>
              <a:t>; and the bearers came to a halt. And He said, “Young man, I say to you, arise!” </a:t>
            </a:r>
          </a:p>
        </p:txBody>
      </p:sp>
      <p:sp>
        <p:nvSpPr>
          <p:cNvPr id="11" name="Rectangle 10"/>
          <p:cNvSpPr>
            <a:spLocks noChangeArrowheads="1"/>
          </p:cNvSpPr>
          <p:nvPr/>
        </p:nvSpPr>
        <p:spPr bwMode="auto">
          <a:xfrm>
            <a:off x="1058449" y="3309883"/>
            <a:ext cx="72525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John 11 - Lazarus – Four days, after the funeral</a:t>
            </a:r>
            <a:endParaRPr lang="en-US" dirty="0"/>
          </a:p>
        </p:txBody>
      </p:sp>
      <p:sp>
        <p:nvSpPr>
          <p:cNvPr id="12" name="Rectangle 11"/>
          <p:cNvSpPr/>
          <p:nvPr/>
        </p:nvSpPr>
        <p:spPr>
          <a:xfrm>
            <a:off x="2016188" y="4359581"/>
            <a:ext cx="5111623" cy="194362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11:39 (NASB95) </a:t>
            </a: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Jesus said, “Remove the stone.” Martha, the sister of the deceased, said to Him, “Lord, by this time there will be a stench, for </a:t>
            </a:r>
            <a:r>
              <a:rPr lang="en-US" sz="2000" b="1" u="sng" dirty="0">
                <a:solidFill>
                  <a:schemeClr val="bg1"/>
                </a:solidFill>
                <a:latin typeface="Arial" panose="020B0604020202020204" pitchFamily="34" charset="0"/>
                <a:cs typeface="Arial" panose="020B0604020202020204" pitchFamily="34" charset="0"/>
              </a:rPr>
              <a:t>he has been </a:t>
            </a:r>
            <a:r>
              <a:rPr lang="en-US" sz="2000" b="1" i="1" u="sng" dirty="0">
                <a:solidFill>
                  <a:schemeClr val="bg1"/>
                </a:solidFill>
                <a:latin typeface="Arial" panose="020B0604020202020204" pitchFamily="34" charset="0"/>
                <a:cs typeface="Arial" panose="020B0604020202020204" pitchFamily="34" charset="0"/>
              </a:rPr>
              <a:t>dead</a:t>
            </a:r>
            <a:r>
              <a:rPr lang="en-US" sz="2000" b="1" u="sng" dirty="0">
                <a:solidFill>
                  <a:schemeClr val="bg1"/>
                </a:solidFill>
                <a:latin typeface="Arial" panose="020B0604020202020204" pitchFamily="34" charset="0"/>
                <a:cs typeface="Arial" panose="020B0604020202020204" pitchFamily="34" charset="0"/>
              </a:rPr>
              <a:t> four days</a:t>
            </a:r>
            <a:r>
              <a:rPr lang="en-US" sz="2000" b="1" dirty="0">
                <a:solidFill>
                  <a:schemeClr val="bg1"/>
                </a:solidFill>
                <a:latin typeface="Arial" panose="020B0604020202020204" pitchFamily="34" charset="0"/>
                <a:cs typeface="Arial" panose="020B0604020202020204" pitchFamily="34" charset="0"/>
              </a:rPr>
              <a:t>.” </a:t>
            </a:r>
          </a:p>
        </p:txBody>
      </p:sp>
      <p:sp>
        <p:nvSpPr>
          <p:cNvPr id="8" name="Rectangle 7"/>
          <p:cNvSpPr/>
          <p:nvPr/>
        </p:nvSpPr>
        <p:spPr>
          <a:xfrm>
            <a:off x="1483702" y="3855070"/>
            <a:ext cx="6176596" cy="295264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8:49 (NASB95) </a:t>
            </a:r>
          </a:p>
          <a:p>
            <a:r>
              <a:rPr lang="en-US" sz="2000" b="1" baseline="30000" dirty="0">
                <a:solidFill>
                  <a:schemeClr val="bg1"/>
                </a:solidFill>
                <a:latin typeface="Arial" panose="020B0604020202020204" pitchFamily="34" charset="0"/>
                <a:cs typeface="Arial" panose="020B0604020202020204" pitchFamily="34" charset="0"/>
              </a:rPr>
              <a:t>49</a:t>
            </a:r>
            <a:r>
              <a:rPr lang="en-US" sz="2000" b="1" dirty="0">
                <a:solidFill>
                  <a:schemeClr val="bg1"/>
                </a:solidFill>
                <a:latin typeface="Arial" panose="020B0604020202020204" pitchFamily="34" charset="0"/>
                <a:cs typeface="Arial" panose="020B0604020202020204" pitchFamily="34" charset="0"/>
              </a:rPr>
              <a:t> While He was still speaking, someone came from </a:t>
            </a:r>
            <a:r>
              <a:rPr lang="en-US" sz="2000" b="1" i="1" dirty="0">
                <a:solidFill>
                  <a:schemeClr val="bg1"/>
                </a:solidFill>
                <a:latin typeface="Arial" panose="020B0604020202020204" pitchFamily="34" charset="0"/>
                <a:cs typeface="Arial" panose="020B0604020202020204" pitchFamily="34" charset="0"/>
              </a:rPr>
              <a:t>the house of</a:t>
            </a:r>
            <a:r>
              <a:rPr lang="en-US" sz="2000" b="1" dirty="0">
                <a:solidFill>
                  <a:schemeClr val="bg1"/>
                </a:solidFill>
                <a:latin typeface="Arial" panose="020B0604020202020204" pitchFamily="34" charset="0"/>
                <a:cs typeface="Arial" panose="020B0604020202020204" pitchFamily="34" charset="0"/>
              </a:rPr>
              <a:t> the synagogue official, saying, “</a:t>
            </a:r>
            <a:r>
              <a:rPr lang="en-US" sz="2000" b="1" u="sng" dirty="0">
                <a:solidFill>
                  <a:schemeClr val="bg1"/>
                </a:solidFill>
                <a:latin typeface="Arial" panose="020B0604020202020204" pitchFamily="34" charset="0"/>
                <a:cs typeface="Arial" panose="020B0604020202020204" pitchFamily="34" charset="0"/>
              </a:rPr>
              <a:t>Your daughter has died; do not trouble the Teacher anymore</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Luke 8:54 (NASB95) </a:t>
            </a:r>
          </a:p>
          <a:p>
            <a:r>
              <a:rPr lang="en-US" sz="2000" b="1" baseline="30000" dirty="0">
                <a:solidFill>
                  <a:schemeClr val="bg1"/>
                </a:solidFill>
                <a:latin typeface="Arial" panose="020B0604020202020204" pitchFamily="34" charset="0"/>
                <a:cs typeface="Arial" panose="020B0604020202020204" pitchFamily="34" charset="0"/>
              </a:rPr>
              <a:t>54</a:t>
            </a:r>
            <a:r>
              <a:rPr lang="en-US" sz="2000" b="1" dirty="0">
                <a:solidFill>
                  <a:schemeClr val="bg1"/>
                </a:solidFill>
                <a:latin typeface="Arial" panose="020B0604020202020204" pitchFamily="34" charset="0"/>
                <a:cs typeface="Arial" panose="020B0604020202020204" pitchFamily="34" charset="0"/>
              </a:rPr>
              <a:t> He, however, took her by the hand and called, saying, “</a:t>
            </a:r>
            <a:r>
              <a:rPr lang="en-US" sz="2000" b="1" u="sng" dirty="0">
                <a:solidFill>
                  <a:schemeClr val="bg1"/>
                </a:solidFill>
                <a:latin typeface="Arial" panose="020B0604020202020204" pitchFamily="34" charset="0"/>
                <a:cs typeface="Arial" panose="020B0604020202020204" pitchFamily="34" charset="0"/>
              </a:rPr>
              <a:t>Child, arise!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1753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0" grpId="1" animBg="1"/>
      <p:bldP spid="11" grpId="0"/>
      <p:bldP spid="12"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3864004" y="0"/>
            <a:ext cx="52799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Bethany – Approximately 1.75 miles from Jerusalem</a:t>
            </a:r>
            <a:endParaRPr lang="en-US" dirty="0"/>
          </a:p>
        </p:txBody>
      </p:sp>
      <p:cxnSp>
        <p:nvCxnSpPr>
          <p:cNvPr id="8" name="Straight Connector 7"/>
          <p:cNvCxnSpPr/>
          <p:nvPr/>
        </p:nvCxnSpPr>
        <p:spPr>
          <a:xfrm>
            <a:off x="4572000" y="265113"/>
            <a:ext cx="0" cy="6440487"/>
          </a:xfrm>
          <a:prstGeom prst="line">
            <a:avLst/>
          </a:prstGeom>
          <a:ln>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3825" y="33141"/>
            <a:ext cx="3827625" cy="5170646"/>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11:1–2 (NASB95) </a:t>
            </a:r>
          </a:p>
          <a:p>
            <a:pPr>
              <a:lnSpc>
                <a:spcPct val="150000"/>
              </a:lnSpc>
            </a:pPr>
            <a:r>
              <a:rPr lang="en-US" sz="2200" b="1" baseline="30000" dirty="0">
                <a:latin typeface="Arial" pitchFamily="34" charset="0"/>
                <a:cs typeface="Arial" pitchFamily="34" charset="0"/>
              </a:rPr>
              <a:t>1</a:t>
            </a:r>
            <a:r>
              <a:rPr lang="en-US" sz="2200" b="1" dirty="0">
                <a:latin typeface="Arial" pitchFamily="34" charset="0"/>
                <a:cs typeface="Arial" pitchFamily="34" charset="0"/>
              </a:rPr>
              <a:t> Now a certain man was sick, Lazarus of Bethany, the village of Mary and her sister Martha. </a:t>
            </a:r>
            <a:r>
              <a:rPr lang="en-US" sz="2200" b="1" baseline="30000" dirty="0">
                <a:latin typeface="Arial" pitchFamily="34" charset="0"/>
                <a:cs typeface="Arial" pitchFamily="34" charset="0"/>
              </a:rPr>
              <a:t>2</a:t>
            </a:r>
            <a:r>
              <a:rPr lang="en-US" sz="2200" b="1" dirty="0">
                <a:latin typeface="Arial" pitchFamily="34" charset="0"/>
                <a:cs typeface="Arial" pitchFamily="34" charset="0"/>
              </a:rPr>
              <a:t> It was the Mary who anointed the Lord with ointment, and wiped His feet with her hair, whose brother Lazarus was sick. </a:t>
            </a:r>
          </a:p>
        </p:txBody>
      </p:sp>
      <p:cxnSp>
        <p:nvCxnSpPr>
          <p:cNvPr id="9" name="Straight Connector 8"/>
          <p:cNvCxnSpPr/>
          <p:nvPr/>
        </p:nvCxnSpPr>
        <p:spPr>
          <a:xfrm>
            <a:off x="386715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3870296" y="-4053"/>
            <a:ext cx="5273704" cy="6519153"/>
          </a:xfrm>
          <a:prstGeom prst="rect">
            <a:avLst/>
          </a:prstGeom>
        </p:spPr>
      </p:pic>
      <p:sp>
        <p:nvSpPr>
          <p:cNvPr id="4" name="Oval 3"/>
          <p:cNvSpPr/>
          <p:nvPr/>
        </p:nvSpPr>
        <p:spPr>
          <a:xfrm>
            <a:off x="5457825" y="5203787"/>
            <a:ext cx="190500" cy="20002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rrowheads="1"/>
          </p:cNvSpPr>
          <p:nvPr/>
        </p:nvSpPr>
        <p:spPr bwMode="auto">
          <a:xfrm>
            <a:off x="3867150" y="769441"/>
            <a:ext cx="5279995"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Mary &amp; Martha – Introduced in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Luke 10:38-42</a:t>
            </a:r>
          </a:p>
          <a:p>
            <a:pPr marL="342900" indent="-342900"/>
            <a:r>
              <a:rPr lang="en-US" sz="2200" b="1" dirty="0">
                <a:latin typeface="Arial" panose="020B0604020202020204" pitchFamily="34" charset="0"/>
                <a:cs typeface="Arial" panose="020B0604020202020204" pitchFamily="34" charset="0"/>
              </a:rPr>
              <a:t>Lazarus – First introduction here</a:t>
            </a:r>
            <a:endParaRPr lang="en-US" dirty="0"/>
          </a:p>
        </p:txBody>
      </p:sp>
      <p:sp>
        <p:nvSpPr>
          <p:cNvPr id="13" name="Rectangle 12"/>
          <p:cNvSpPr>
            <a:spLocks noChangeArrowheads="1"/>
          </p:cNvSpPr>
          <p:nvPr/>
        </p:nvSpPr>
        <p:spPr bwMode="auto">
          <a:xfrm>
            <a:off x="3870296" y="1945147"/>
            <a:ext cx="52799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Mary who anointed the Lord with costly perfume – </a:t>
            </a:r>
            <a:r>
              <a:rPr lang="en-US" sz="2200" b="1" dirty="0">
                <a:latin typeface="Arial" panose="020B0604020202020204" pitchFamily="34" charset="0"/>
                <a:cs typeface="Arial" panose="020B0604020202020204" pitchFamily="34" charset="0"/>
              </a:rPr>
              <a:t>Chronologically later - John 12:1-8</a:t>
            </a:r>
            <a:endParaRPr lang="en-US" i="1" dirty="0"/>
          </a:p>
        </p:txBody>
      </p:sp>
    </p:spTree>
    <p:extLst>
      <p:ext uri="{BB962C8B-B14F-4D97-AF65-F5344CB8AC3E}">
        <p14:creationId xmlns:p14="http://schemas.microsoft.com/office/powerpoint/2010/main" val="22477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4" grpId="1"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4662815"/>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11:3–4 (NASB95) </a:t>
            </a:r>
          </a:p>
          <a:p>
            <a:pPr>
              <a:lnSpc>
                <a:spcPct val="150000"/>
              </a:lnSpc>
            </a:pPr>
            <a:r>
              <a:rPr lang="en-US" sz="2200" b="1" baseline="30000" dirty="0">
                <a:latin typeface="Arial" pitchFamily="34" charset="0"/>
                <a:cs typeface="Arial" pitchFamily="34" charset="0"/>
              </a:rPr>
              <a:t>3</a:t>
            </a:r>
            <a:r>
              <a:rPr lang="en-US" sz="2200" b="1" dirty="0">
                <a:latin typeface="Arial" pitchFamily="34" charset="0"/>
                <a:cs typeface="Arial" pitchFamily="34" charset="0"/>
              </a:rPr>
              <a:t> So the sisters sent </a:t>
            </a:r>
            <a:r>
              <a:rPr lang="en-US" sz="2200" b="1" i="1" dirty="0">
                <a:latin typeface="Arial" pitchFamily="34" charset="0"/>
                <a:cs typeface="Arial" pitchFamily="34" charset="0"/>
              </a:rPr>
              <a:t>word</a:t>
            </a:r>
            <a:r>
              <a:rPr lang="en-US" sz="2200" b="1" dirty="0">
                <a:latin typeface="Arial" pitchFamily="34" charset="0"/>
                <a:cs typeface="Arial" pitchFamily="34" charset="0"/>
              </a:rPr>
              <a:t> to Him, saying, “Lord, behold, he whom You love is sick.” </a:t>
            </a:r>
            <a:r>
              <a:rPr lang="en-US" sz="2200" b="1" baseline="30000" dirty="0">
                <a:latin typeface="Arial" pitchFamily="34" charset="0"/>
                <a:cs typeface="Arial" pitchFamily="34" charset="0"/>
              </a:rPr>
              <a:t>4</a:t>
            </a:r>
            <a:r>
              <a:rPr lang="en-US" sz="2200" b="1" dirty="0">
                <a:latin typeface="Arial" pitchFamily="34" charset="0"/>
                <a:cs typeface="Arial" pitchFamily="34" charset="0"/>
              </a:rPr>
              <a:t> But when Jesus heard </a:t>
            </a:r>
            <a:r>
              <a:rPr lang="en-US" sz="2200" b="1" i="1" dirty="0">
                <a:latin typeface="Arial" pitchFamily="34" charset="0"/>
                <a:cs typeface="Arial" pitchFamily="34" charset="0"/>
              </a:rPr>
              <a:t>this</a:t>
            </a:r>
            <a:r>
              <a:rPr lang="en-US" sz="2200" b="1" dirty="0">
                <a:latin typeface="Arial" pitchFamily="34" charset="0"/>
                <a:cs typeface="Arial" pitchFamily="34" charset="0"/>
              </a:rPr>
              <a:t>, He said, “This sickness is not to end in death, but for the glory of God, so that the Son of God may be glorified by it.” </a:t>
            </a:r>
          </a:p>
        </p:txBody>
      </p:sp>
      <p:cxnSp>
        <p:nvCxnSpPr>
          <p:cNvPr id="9" name="Straight Connector 8"/>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Glory of God </a:t>
            </a:r>
            <a:r>
              <a:rPr lang="en-US" sz="2200" b="1" dirty="0">
                <a:latin typeface="Arial" panose="020B0604020202020204" pitchFamily="34" charset="0"/>
                <a:cs typeface="Arial" panose="020B0604020202020204" pitchFamily="34" charset="0"/>
              </a:rPr>
              <a:t>– revealing glory, His self disclosure of his greatness</a:t>
            </a:r>
            <a:endParaRPr lang="en-US" i="1" dirty="0"/>
          </a:p>
        </p:txBody>
      </p:sp>
      <p:sp>
        <p:nvSpPr>
          <p:cNvPr id="5" name="Rectangle 4"/>
          <p:cNvSpPr>
            <a:spLocks noChangeArrowheads="1"/>
          </p:cNvSpPr>
          <p:nvPr/>
        </p:nvSpPr>
        <p:spPr bwMode="auto">
          <a:xfrm>
            <a:off x="4572000" y="1148578"/>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Son of God may be glorified by it </a:t>
            </a:r>
            <a:r>
              <a:rPr lang="en-US" sz="2200" b="1" dirty="0">
                <a:latin typeface="Arial" panose="020B0604020202020204" pitchFamily="34" charset="0"/>
                <a:cs typeface="Arial" panose="020B0604020202020204" pitchFamily="34" charset="0"/>
              </a:rPr>
              <a:t>– John 5:23</a:t>
            </a:r>
            <a:endParaRPr lang="en-US" i="1" dirty="0"/>
          </a:p>
        </p:txBody>
      </p:sp>
      <p:sp>
        <p:nvSpPr>
          <p:cNvPr id="6" name="Rectangle 5"/>
          <p:cNvSpPr/>
          <p:nvPr/>
        </p:nvSpPr>
        <p:spPr>
          <a:xfrm>
            <a:off x="4969226" y="2905760"/>
            <a:ext cx="3780692" cy="318395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5:22–23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“For not even the Father judges anyone, but He has given all judgment to the Son, </a:t>
            </a:r>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so that all will honor the Son even as they honor the Father</a:t>
            </a:r>
            <a:r>
              <a:rPr lang="en-US" sz="2000" b="1" dirty="0">
                <a:solidFill>
                  <a:schemeClr val="bg1"/>
                </a:solidFill>
                <a:latin typeface="Arial" panose="020B0604020202020204" pitchFamily="34" charset="0"/>
                <a:cs typeface="Arial" panose="020B0604020202020204" pitchFamily="34" charset="0"/>
              </a:rPr>
              <a:t>. He who does not honor the Son does not honor the Father who sent Him. </a:t>
            </a:r>
          </a:p>
        </p:txBody>
      </p:sp>
    </p:spTree>
    <p:extLst>
      <p:ext uri="{BB962C8B-B14F-4D97-AF65-F5344CB8AC3E}">
        <p14:creationId xmlns:p14="http://schemas.microsoft.com/office/powerpoint/2010/main" val="30623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47001" y="33141"/>
            <a:ext cx="4418175" cy="4662815"/>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11:5–7 (NASB95) </a:t>
            </a:r>
          </a:p>
          <a:p>
            <a:pPr>
              <a:lnSpc>
                <a:spcPct val="150000"/>
              </a:lnSpc>
            </a:pPr>
            <a:r>
              <a:rPr lang="en-US" sz="2200" b="1" baseline="30000" dirty="0">
                <a:latin typeface="Arial" pitchFamily="34" charset="0"/>
                <a:cs typeface="Arial" pitchFamily="34" charset="0"/>
              </a:rPr>
              <a:t>5</a:t>
            </a:r>
            <a:r>
              <a:rPr lang="en-US" sz="2200" b="1" dirty="0">
                <a:latin typeface="Arial" pitchFamily="34" charset="0"/>
                <a:cs typeface="Arial" pitchFamily="34" charset="0"/>
              </a:rPr>
              <a:t> Now Jesus loved Martha and her sister and Lazarus. </a:t>
            </a:r>
            <a:r>
              <a:rPr lang="en-US" sz="2200" b="1" baseline="30000" dirty="0">
                <a:latin typeface="Arial" pitchFamily="34" charset="0"/>
                <a:cs typeface="Arial" pitchFamily="34" charset="0"/>
              </a:rPr>
              <a:t>6</a:t>
            </a:r>
            <a:r>
              <a:rPr lang="en-US" sz="2200" b="1" dirty="0">
                <a:latin typeface="Arial" pitchFamily="34" charset="0"/>
                <a:cs typeface="Arial" pitchFamily="34" charset="0"/>
              </a:rPr>
              <a:t> So when He heard that he was sick, He then stayed two days </a:t>
            </a:r>
            <a:r>
              <a:rPr lang="en-US" sz="2200" b="1" i="1" dirty="0">
                <a:latin typeface="Arial" pitchFamily="34" charset="0"/>
                <a:cs typeface="Arial" pitchFamily="34" charset="0"/>
              </a:rPr>
              <a:t>longer</a:t>
            </a:r>
            <a:r>
              <a:rPr lang="en-US" sz="2200" b="1" dirty="0">
                <a:latin typeface="Arial" pitchFamily="34" charset="0"/>
                <a:cs typeface="Arial" pitchFamily="34" charset="0"/>
              </a:rPr>
              <a:t> in the place where He was. </a:t>
            </a:r>
            <a:r>
              <a:rPr lang="en-US" sz="2200" b="1" baseline="30000" dirty="0">
                <a:latin typeface="Arial" pitchFamily="34" charset="0"/>
                <a:cs typeface="Arial" pitchFamily="34" charset="0"/>
              </a:rPr>
              <a:t>7</a:t>
            </a:r>
            <a:r>
              <a:rPr lang="en-US" sz="2200" b="1" dirty="0">
                <a:latin typeface="Arial" pitchFamily="34" charset="0"/>
                <a:cs typeface="Arial" pitchFamily="34" charset="0"/>
              </a:rPr>
              <a:t> Then after this He said to the disciples, “Let us go to Judea again.”</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Apparently it took a day for the messenger to reach Jesus and another day for Jesus to reach Bethany</a:t>
            </a:r>
            <a:endParaRPr lang="en-US" dirty="0"/>
          </a:p>
        </p:txBody>
      </p:sp>
      <p:sp>
        <p:nvSpPr>
          <p:cNvPr id="5" name="Rectangle 4"/>
          <p:cNvSpPr/>
          <p:nvPr/>
        </p:nvSpPr>
        <p:spPr>
          <a:xfrm>
            <a:off x="4969226" y="4622800"/>
            <a:ext cx="3780692" cy="146691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11:17 (NASB95) </a:t>
            </a:r>
          </a:p>
          <a:p>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So when Jesus came, He found that he had already been in the tomb </a:t>
            </a:r>
            <a:r>
              <a:rPr lang="en-US" sz="2000" b="1" u="sng" dirty="0">
                <a:solidFill>
                  <a:schemeClr val="bg1"/>
                </a:solidFill>
                <a:latin typeface="Arial" panose="020B0604020202020204" pitchFamily="34" charset="0"/>
                <a:cs typeface="Arial" panose="020B0604020202020204" pitchFamily="34" charset="0"/>
              </a:rPr>
              <a:t>four days</a:t>
            </a:r>
            <a:r>
              <a:rPr lang="en-US" sz="2000" b="1" dirty="0">
                <a:solidFill>
                  <a:schemeClr val="bg1"/>
                </a:solidFill>
                <a:latin typeface="Arial" panose="020B0604020202020204" pitchFamily="34" charset="0"/>
                <a:cs typeface="Arial" panose="020B0604020202020204" pitchFamily="34" charset="0"/>
              </a:rPr>
              <a:t>. </a:t>
            </a:r>
          </a:p>
        </p:txBody>
      </p:sp>
      <p:sp>
        <p:nvSpPr>
          <p:cNvPr id="6" name="Rectangle 5"/>
          <p:cNvSpPr>
            <a:spLocks noChangeArrowheads="1"/>
          </p:cNvSpPr>
          <p:nvPr/>
        </p:nvSpPr>
        <p:spPr bwMode="auto">
          <a:xfrm>
            <a:off x="4578825" y="148713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There would have been no question on the validity of the sign</a:t>
            </a:r>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6694140"/>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11:8–10 (NASB95) </a:t>
            </a:r>
          </a:p>
          <a:p>
            <a:pPr>
              <a:lnSpc>
                <a:spcPct val="150000"/>
              </a:lnSpc>
            </a:pPr>
            <a:r>
              <a:rPr lang="en-US" sz="2200" b="1" baseline="30000" dirty="0">
                <a:latin typeface="Arial" pitchFamily="34" charset="0"/>
                <a:cs typeface="Arial" pitchFamily="34" charset="0"/>
              </a:rPr>
              <a:t>8</a:t>
            </a:r>
            <a:r>
              <a:rPr lang="en-US" sz="2200" b="1" dirty="0">
                <a:latin typeface="Arial" pitchFamily="34" charset="0"/>
                <a:cs typeface="Arial" pitchFamily="34" charset="0"/>
              </a:rPr>
              <a:t> The disciples said to Him, “Rabbi, the Jews were just now seeking to stone You, and are You going there again?” </a:t>
            </a:r>
            <a:r>
              <a:rPr lang="en-US" sz="2200" b="1" baseline="30000" dirty="0">
                <a:latin typeface="Arial" pitchFamily="34" charset="0"/>
                <a:cs typeface="Arial" pitchFamily="34" charset="0"/>
              </a:rPr>
              <a:t>9</a:t>
            </a:r>
            <a:r>
              <a:rPr lang="en-US" sz="2200" b="1" dirty="0">
                <a:latin typeface="Arial" pitchFamily="34" charset="0"/>
                <a:cs typeface="Arial" pitchFamily="34" charset="0"/>
              </a:rPr>
              <a:t> Jesus answered, “Are there not twelve hours in the day? If anyone walks in the day, he does not stumble, because he sees the light of this world. </a:t>
            </a:r>
            <a:r>
              <a:rPr lang="en-US" sz="2200" b="1" baseline="30000" dirty="0">
                <a:latin typeface="Arial" pitchFamily="34" charset="0"/>
                <a:cs typeface="Arial" pitchFamily="34" charset="0"/>
              </a:rPr>
              <a:t>10</a:t>
            </a:r>
            <a:r>
              <a:rPr lang="en-US" sz="2200" b="1" dirty="0">
                <a:latin typeface="Arial" pitchFamily="34" charset="0"/>
                <a:cs typeface="Arial" pitchFamily="34" charset="0"/>
              </a:rPr>
              <a:t> “But if anyone walks in the night, he stumbles, because the light is not in him.”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68855" y="33141"/>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just now seeking to stone you </a:t>
            </a:r>
            <a:r>
              <a:rPr lang="en-US" sz="2200" b="1" dirty="0">
                <a:latin typeface="Arial" panose="020B0604020202020204" pitchFamily="34" charset="0"/>
                <a:cs typeface="Arial" panose="020B0604020202020204" pitchFamily="34" charset="0"/>
              </a:rPr>
              <a:t>– John 10:31, 39</a:t>
            </a:r>
            <a:endParaRPr lang="en-US" i="1" dirty="0"/>
          </a:p>
        </p:txBody>
      </p:sp>
      <p:sp>
        <p:nvSpPr>
          <p:cNvPr id="5" name="Rectangle 4"/>
          <p:cNvSpPr/>
          <p:nvPr/>
        </p:nvSpPr>
        <p:spPr>
          <a:xfrm>
            <a:off x="4969226" y="3657600"/>
            <a:ext cx="3780692" cy="243211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10:31, 39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The Jews picked up stones again to stone Him.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Therefore they were seeking again to seize Him, and He eluded their grasp. </a:t>
            </a:r>
          </a:p>
        </p:txBody>
      </p:sp>
      <p:sp>
        <p:nvSpPr>
          <p:cNvPr id="6" name="Rectangle 5"/>
          <p:cNvSpPr>
            <a:spLocks noChangeArrowheads="1"/>
          </p:cNvSpPr>
          <p:nvPr/>
        </p:nvSpPr>
        <p:spPr bwMode="auto">
          <a:xfrm>
            <a:off x="4572000" y="802582"/>
            <a:ext cx="457514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12 hours in the day </a:t>
            </a:r>
            <a:r>
              <a:rPr lang="en-US" sz="2200" b="1" dirty="0">
                <a:latin typeface="Arial" panose="020B0604020202020204" pitchFamily="34" charset="0"/>
                <a:cs typeface="Arial" panose="020B0604020202020204" pitchFamily="34" charset="0"/>
              </a:rPr>
              <a:t>– Jesus was nearing the end of his time on earth, but there was still daylight; Also, He was the Light of the world</a:t>
            </a:r>
            <a:endParaRPr lang="en-US" i="1" dirty="0"/>
          </a:p>
        </p:txBody>
      </p:sp>
      <p:sp>
        <p:nvSpPr>
          <p:cNvPr id="9" name="Rectangle 8"/>
          <p:cNvSpPr/>
          <p:nvPr/>
        </p:nvSpPr>
        <p:spPr>
          <a:xfrm>
            <a:off x="4966081" y="3647440"/>
            <a:ext cx="3780692" cy="243211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Then Jesus again spoke to them, saying, “</a:t>
            </a:r>
            <a:r>
              <a:rPr lang="en-US" sz="2000" b="1" u="sng" dirty="0">
                <a:solidFill>
                  <a:schemeClr val="bg1"/>
                </a:solidFill>
                <a:latin typeface="Arial" panose="020B0604020202020204" pitchFamily="34" charset="0"/>
                <a:cs typeface="Arial" panose="020B0604020202020204" pitchFamily="34" charset="0"/>
              </a:rPr>
              <a:t>I am the Light of the world</a:t>
            </a:r>
            <a:r>
              <a:rPr lang="en-US" sz="2000" b="1" dirty="0">
                <a:solidFill>
                  <a:schemeClr val="bg1"/>
                </a:solidFill>
                <a:latin typeface="Arial" panose="020B0604020202020204" pitchFamily="34" charset="0"/>
                <a:cs typeface="Arial" panose="020B0604020202020204" pitchFamily="34" charset="0"/>
              </a:rPr>
              <a:t>; he who follows Me will not walk in the darkness, but will have the Light of life.”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6186309"/>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11:11–13 (NASB95) </a:t>
            </a:r>
          </a:p>
          <a:p>
            <a:pPr>
              <a:lnSpc>
                <a:spcPct val="150000"/>
              </a:lnSpc>
            </a:pPr>
            <a:r>
              <a:rPr lang="en-US" sz="2200" b="1" baseline="30000" dirty="0">
                <a:latin typeface="Arial" pitchFamily="34" charset="0"/>
                <a:cs typeface="Arial" pitchFamily="34" charset="0"/>
              </a:rPr>
              <a:t>11</a:t>
            </a:r>
            <a:r>
              <a:rPr lang="en-US" sz="2200" b="1" dirty="0">
                <a:latin typeface="Arial" pitchFamily="34" charset="0"/>
                <a:cs typeface="Arial" pitchFamily="34" charset="0"/>
              </a:rPr>
              <a:t> This He said, and after that He said to them, “Our friend Lazarus has fallen asleep; but I go, so that I may awaken him out of sleep.” </a:t>
            </a:r>
            <a:r>
              <a:rPr lang="en-US" sz="2200" b="1" baseline="30000" dirty="0">
                <a:latin typeface="Arial" pitchFamily="34" charset="0"/>
                <a:cs typeface="Arial" pitchFamily="34" charset="0"/>
              </a:rPr>
              <a:t>12</a:t>
            </a:r>
            <a:r>
              <a:rPr lang="en-US" sz="2200" b="1" dirty="0">
                <a:latin typeface="Arial" pitchFamily="34" charset="0"/>
                <a:cs typeface="Arial" pitchFamily="34" charset="0"/>
              </a:rPr>
              <a:t> The disciples then said to Him, “Lord, if he has fallen asleep, he will recover.”</a:t>
            </a:r>
            <a:r>
              <a:rPr lang="en-US" sz="2200" b="1" baseline="30000" dirty="0">
                <a:latin typeface="Arial" pitchFamily="34" charset="0"/>
                <a:cs typeface="Arial" pitchFamily="34" charset="0"/>
              </a:rPr>
              <a:t> 13</a:t>
            </a:r>
            <a:r>
              <a:rPr lang="en-US" sz="2200" b="1" dirty="0">
                <a:latin typeface="Arial" pitchFamily="34" charset="0"/>
                <a:cs typeface="Arial" pitchFamily="34" charset="0"/>
              </a:rPr>
              <a:t> Now Jesus had spoken of his death, but they thought that He was speaking of literal sleep.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sleep</a:t>
            </a:r>
            <a:r>
              <a:rPr lang="en-US" sz="2200" b="1" dirty="0">
                <a:latin typeface="Arial" panose="020B0604020202020204" pitchFamily="34" charset="0"/>
                <a:cs typeface="Arial" panose="020B0604020202020204" pitchFamily="34" charset="0"/>
              </a:rPr>
              <a:t> – literally means sleep, used as a euphemism here for death … used 18x in NT, only 3 refer to literal sleep</a:t>
            </a:r>
            <a:endParaRPr lang="en-US" i="1" dirty="0"/>
          </a:p>
        </p:txBody>
      </p:sp>
      <p:sp>
        <p:nvSpPr>
          <p:cNvPr id="5" name="Rectangle 4"/>
          <p:cNvSpPr>
            <a:spLocks noChangeArrowheads="1"/>
          </p:cNvSpPr>
          <p:nvPr/>
        </p:nvSpPr>
        <p:spPr bwMode="auto">
          <a:xfrm>
            <a:off x="4572000" y="1487132"/>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I go</a:t>
            </a:r>
            <a:r>
              <a:rPr lang="en-US" sz="2200" b="1" dirty="0">
                <a:latin typeface="Arial" panose="020B0604020202020204" pitchFamily="34" charset="0"/>
                <a:cs typeface="Arial" panose="020B0604020202020204" pitchFamily="34" charset="0"/>
              </a:rPr>
              <a:t> – Jesus </a:t>
            </a:r>
            <a:r>
              <a:rPr lang="en-US" sz="2200" b="1" u="sng" dirty="0">
                <a:latin typeface="Arial" panose="020B0604020202020204" pitchFamily="34" charset="0"/>
                <a:cs typeface="Arial" panose="020B0604020202020204" pitchFamily="34" charset="0"/>
              </a:rPr>
              <a:t>alone</a:t>
            </a:r>
            <a:r>
              <a:rPr lang="en-US" sz="2200" b="1" dirty="0">
                <a:latin typeface="Arial" panose="020B0604020202020204" pitchFamily="34" charset="0"/>
                <a:cs typeface="Arial" panose="020B0604020202020204" pitchFamily="34" charset="0"/>
              </a:rPr>
              <a:t> is the resurrection and the life!</a:t>
            </a:r>
            <a:endParaRPr lang="en-US" i="1" dirty="0"/>
          </a:p>
        </p:txBody>
      </p:sp>
      <p:sp>
        <p:nvSpPr>
          <p:cNvPr id="6" name="Rectangle 5"/>
          <p:cNvSpPr/>
          <p:nvPr/>
        </p:nvSpPr>
        <p:spPr>
          <a:xfrm>
            <a:off x="4969226" y="4338320"/>
            <a:ext cx="3780692" cy="175139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11:25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Jesus said to her, “</a:t>
            </a:r>
            <a:r>
              <a:rPr lang="en-US" sz="2000" b="1" u="sng" dirty="0">
                <a:solidFill>
                  <a:schemeClr val="bg1"/>
                </a:solidFill>
                <a:latin typeface="Arial" panose="020B0604020202020204" pitchFamily="34" charset="0"/>
                <a:cs typeface="Arial" panose="020B0604020202020204" pitchFamily="34" charset="0"/>
              </a:rPr>
              <a:t>I am the resurrection and the life</a:t>
            </a:r>
            <a:r>
              <a:rPr lang="en-US" sz="2000" b="1" dirty="0">
                <a:solidFill>
                  <a:schemeClr val="bg1"/>
                </a:solidFill>
                <a:latin typeface="Arial" panose="020B0604020202020204" pitchFamily="34" charset="0"/>
                <a:cs typeface="Arial" panose="020B0604020202020204" pitchFamily="34" charset="0"/>
              </a:rPr>
              <a:t>; he who believes in Me will live even if he dies, </a:t>
            </a:r>
          </a:p>
        </p:txBody>
      </p:sp>
      <p:sp>
        <p:nvSpPr>
          <p:cNvPr id="9" name="Rectangle 8"/>
          <p:cNvSpPr>
            <a:spLocks noChangeArrowheads="1"/>
          </p:cNvSpPr>
          <p:nvPr/>
        </p:nvSpPr>
        <p:spPr bwMode="auto">
          <a:xfrm>
            <a:off x="4572986" y="2256573"/>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that the Son of God may be glorified by it </a:t>
            </a:r>
            <a:r>
              <a:rPr lang="en-US" sz="2200" b="1" dirty="0">
                <a:latin typeface="Arial" panose="020B0604020202020204" pitchFamily="34" charset="0"/>
                <a:cs typeface="Arial" panose="020B0604020202020204" pitchFamily="34" charset="0"/>
              </a:rPr>
              <a:t>– John 5:23</a:t>
            </a:r>
            <a:endParaRPr lang="en-US" i="1" dirty="0"/>
          </a:p>
        </p:txBody>
      </p:sp>
      <p:sp>
        <p:nvSpPr>
          <p:cNvPr id="10" name="Rectangle 9"/>
          <p:cNvSpPr/>
          <p:nvPr/>
        </p:nvSpPr>
        <p:spPr>
          <a:xfrm>
            <a:off x="4969226" y="3795456"/>
            <a:ext cx="3780692" cy="229426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But when Jesus heard </a:t>
            </a:r>
            <a:r>
              <a:rPr lang="en-US" sz="2000" b="1" i="1" dirty="0">
                <a:solidFill>
                  <a:schemeClr val="bg1"/>
                </a:solidFill>
                <a:latin typeface="Arial" panose="020B0604020202020204" pitchFamily="34" charset="0"/>
                <a:cs typeface="Arial" panose="020B0604020202020204" pitchFamily="34" charset="0"/>
              </a:rPr>
              <a:t>this</a:t>
            </a:r>
            <a:r>
              <a:rPr lang="en-US" sz="2000" b="1" dirty="0">
                <a:solidFill>
                  <a:schemeClr val="bg1"/>
                </a:solidFill>
                <a:latin typeface="Arial" panose="020B0604020202020204" pitchFamily="34" charset="0"/>
                <a:cs typeface="Arial" panose="020B0604020202020204" pitchFamily="34" charset="0"/>
              </a:rPr>
              <a:t>, He said, “This sickness is not to end in death, but for the glory of God, so that the Son of God may be glorified by it.”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3139321"/>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11:14–15 (NASB95) </a:t>
            </a:r>
          </a:p>
          <a:p>
            <a:pPr>
              <a:lnSpc>
                <a:spcPct val="150000"/>
              </a:lnSpc>
            </a:pPr>
            <a:r>
              <a:rPr lang="en-US" sz="2200" b="1" baseline="30000" dirty="0">
                <a:latin typeface="Arial" pitchFamily="34" charset="0"/>
                <a:cs typeface="Arial" pitchFamily="34" charset="0"/>
              </a:rPr>
              <a:t>14</a:t>
            </a:r>
            <a:r>
              <a:rPr lang="en-US" sz="2200" b="1" dirty="0">
                <a:latin typeface="Arial" pitchFamily="34" charset="0"/>
                <a:cs typeface="Arial" pitchFamily="34" charset="0"/>
              </a:rPr>
              <a:t> So Jesus then said to them plainly, “Lazarus is dead, </a:t>
            </a:r>
            <a:r>
              <a:rPr lang="en-US" sz="2200" b="1" baseline="30000" dirty="0">
                <a:latin typeface="Arial" pitchFamily="34" charset="0"/>
                <a:cs typeface="Arial" pitchFamily="34" charset="0"/>
              </a:rPr>
              <a:t>15</a:t>
            </a:r>
            <a:r>
              <a:rPr lang="en-US" sz="2200" b="1" dirty="0">
                <a:latin typeface="Arial" pitchFamily="34" charset="0"/>
                <a:cs typeface="Arial" pitchFamily="34" charset="0"/>
              </a:rPr>
              <a:t> and I am glad for your sakes that I was not there, so that you may believe; but let us go to him.”</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969226" y="1564640"/>
            <a:ext cx="3780692" cy="37287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these have been written so that you may believe that Jesus is the Christ, the Son of God; and that believing you may have life in His name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3139321"/>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11:16 (NASB95) </a:t>
            </a:r>
          </a:p>
          <a:p>
            <a:pPr>
              <a:lnSpc>
                <a:spcPct val="150000"/>
              </a:lnSpc>
            </a:pPr>
            <a:r>
              <a:rPr lang="en-US" sz="2200" b="1" baseline="30000" dirty="0">
                <a:latin typeface="Arial" pitchFamily="34" charset="0"/>
                <a:cs typeface="Arial" pitchFamily="34" charset="0"/>
              </a:rPr>
              <a:t>16</a:t>
            </a:r>
            <a:r>
              <a:rPr lang="en-US" sz="2200" b="1" dirty="0">
                <a:latin typeface="Arial" pitchFamily="34" charset="0"/>
                <a:cs typeface="Arial" pitchFamily="34" charset="0"/>
              </a:rPr>
              <a:t> Therefore Thomas, who is called </a:t>
            </a:r>
            <a:r>
              <a:rPr lang="en-US" sz="2200" b="1" dirty="0" err="1">
                <a:latin typeface="Arial" pitchFamily="34" charset="0"/>
                <a:cs typeface="Arial" pitchFamily="34" charset="0"/>
              </a:rPr>
              <a:t>Didymus</a:t>
            </a:r>
            <a:r>
              <a:rPr lang="en-US" sz="2200" b="1" dirty="0">
                <a:latin typeface="Arial" pitchFamily="34" charset="0"/>
                <a:cs typeface="Arial" pitchFamily="34" charset="0"/>
              </a:rPr>
              <a:t>, said to </a:t>
            </a:r>
            <a:r>
              <a:rPr lang="en-US" sz="2200" b="1" i="1" dirty="0">
                <a:latin typeface="Arial" pitchFamily="34" charset="0"/>
                <a:cs typeface="Arial" pitchFamily="34" charset="0"/>
              </a:rPr>
              <a:t>his</a:t>
            </a:r>
            <a:r>
              <a:rPr lang="en-US" sz="2200" b="1" dirty="0">
                <a:latin typeface="Arial" pitchFamily="34" charset="0"/>
                <a:cs typeface="Arial" pitchFamily="34" charset="0"/>
              </a:rPr>
              <a:t> fellow disciples, “Let us also go, so that we may die with Him.”</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68855" y="446702"/>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Thomas is ready to die with Him!</a:t>
            </a:r>
            <a:endParaRPr lang="en-US" dirty="0"/>
          </a:p>
        </p:txBody>
      </p:sp>
      <p:sp>
        <p:nvSpPr>
          <p:cNvPr id="5" name="Rectangle 4"/>
          <p:cNvSpPr>
            <a:spLocks noChangeArrowheads="1"/>
          </p:cNvSpPr>
          <p:nvPr/>
        </p:nvSpPr>
        <p:spPr bwMode="auto">
          <a:xfrm>
            <a:off x="4568855" y="1210647"/>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Most known for Ch. 20</a:t>
            </a:r>
            <a:endParaRPr lang="en-US" dirty="0"/>
          </a:p>
        </p:txBody>
      </p:sp>
      <p:sp>
        <p:nvSpPr>
          <p:cNvPr id="6" name="Rectangle 5"/>
          <p:cNvSpPr/>
          <p:nvPr/>
        </p:nvSpPr>
        <p:spPr>
          <a:xfrm>
            <a:off x="4969226" y="2296160"/>
            <a:ext cx="3780692" cy="418979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20:24–25 (NASB95) </a:t>
            </a:r>
          </a:p>
          <a:p>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Thomas</a:t>
            </a:r>
            <a:r>
              <a:rPr lang="en-US" sz="2000" b="1" dirty="0">
                <a:solidFill>
                  <a:schemeClr val="bg1"/>
                </a:solidFill>
                <a:latin typeface="Arial" panose="020B0604020202020204" pitchFamily="34" charset="0"/>
                <a:cs typeface="Arial" panose="020B0604020202020204" pitchFamily="34" charset="0"/>
              </a:rPr>
              <a:t>, one of the twelve, called </a:t>
            </a:r>
            <a:r>
              <a:rPr lang="en-US" sz="2000" b="1" dirty="0" err="1">
                <a:solidFill>
                  <a:schemeClr val="bg1"/>
                </a:solidFill>
                <a:latin typeface="Arial" panose="020B0604020202020204" pitchFamily="34" charset="0"/>
                <a:cs typeface="Arial" panose="020B0604020202020204" pitchFamily="34" charset="0"/>
              </a:rPr>
              <a:t>Didymus</a:t>
            </a:r>
            <a:r>
              <a:rPr lang="en-US" sz="2000" b="1" dirty="0">
                <a:solidFill>
                  <a:schemeClr val="bg1"/>
                </a:solidFill>
                <a:latin typeface="Arial" panose="020B0604020202020204" pitchFamily="34" charset="0"/>
                <a:cs typeface="Arial" panose="020B0604020202020204" pitchFamily="34" charset="0"/>
              </a:rPr>
              <a:t>, was not with them when Jesus came. </a:t>
            </a:r>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So the other disciples were saying to him, “We have seen the Lord!” But he said to them, “</a:t>
            </a:r>
            <a:r>
              <a:rPr lang="en-US" sz="2000" b="1" u="sng" dirty="0">
                <a:solidFill>
                  <a:schemeClr val="bg1"/>
                </a:solidFill>
                <a:latin typeface="Arial" panose="020B0604020202020204" pitchFamily="34" charset="0"/>
                <a:cs typeface="Arial" panose="020B0604020202020204" pitchFamily="34" charset="0"/>
              </a:rPr>
              <a:t>Unless I see in His hands the imprint of the nails, and put my finger into the place of the nails, and put my hand into His side, I will not believe</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568854" y="-10498"/>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err="1">
                <a:latin typeface="Arial" panose="020B0604020202020204" pitchFamily="34" charset="0"/>
                <a:cs typeface="Arial" panose="020B0604020202020204" pitchFamily="34" charset="0"/>
              </a:rPr>
              <a:t>Didymus</a:t>
            </a:r>
            <a:r>
              <a:rPr lang="en-US" sz="2200" b="1" dirty="0">
                <a:latin typeface="Arial" panose="020B0604020202020204" pitchFamily="34" charset="0"/>
                <a:cs typeface="Arial" panose="020B0604020202020204" pitchFamily="34" charset="0"/>
              </a:rPr>
              <a:t> – the twin</a:t>
            </a:r>
            <a:endParaRPr lang="en-US" i="1" dirty="0"/>
          </a:p>
        </p:txBody>
      </p:sp>
      <p:sp>
        <p:nvSpPr>
          <p:cNvPr id="13" name="Rectangle 12"/>
          <p:cNvSpPr>
            <a:spLocks noChangeArrowheads="1"/>
          </p:cNvSpPr>
          <p:nvPr/>
        </p:nvSpPr>
        <p:spPr bwMode="auto">
          <a:xfrm>
            <a:off x="4572000" y="1640195"/>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Thomas is an example to us</a:t>
            </a:r>
            <a:endParaRPr lang="en-US" dirty="0"/>
          </a:p>
        </p:txBody>
      </p:sp>
      <p:sp>
        <p:nvSpPr>
          <p:cNvPr id="14" name="Rectangle 13"/>
          <p:cNvSpPr/>
          <p:nvPr/>
        </p:nvSpPr>
        <p:spPr>
          <a:xfrm>
            <a:off x="4969226" y="2296160"/>
            <a:ext cx="3780692" cy="418979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12:25 (NASB95) </a:t>
            </a:r>
          </a:p>
          <a:p>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“He who loves his life loses it, and </a:t>
            </a:r>
            <a:r>
              <a:rPr lang="en-US" sz="2000" b="1" u="sng" dirty="0">
                <a:solidFill>
                  <a:schemeClr val="bg1"/>
                </a:solidFill>
                <a:latin typeface="Arial" panose="020B0604020202020204" pitchFamily="34" charset="0"/>
                <a:cs typeface="Arial" panose="020B0604020202020204" pitchFamily="34" charset="0"/>
              </a:rPr>
              <a:t>he who hates his life in this world will keep it to life eternal</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Mark 8:34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And He summoned the crowd with His disciples, and said to them, “</a:t>
            </a:r>
            <a:r>
              <a:rPr lang="en-US" sz="2000" b="1" u="sng" dirty="0">
                <a:solidFill>
                  <a:schemeClr val="bg1"/>
                </a:solidFill>
                <a:latin typeface="Arial" panose="020B0604020202020204" pitchFamily="34" charset="0"/>
                <a:cs typeface="Arial" panose="020B0604020202020204" pitchFamily="34" charset="0"/>
              </a:rPr>
              <a:t>If anyone wishes to come after Me, he must deny himself, and take up his cross and follow Me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xit" presetSubtype="0" fill="hold" grpId="2"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2" animBg="1"/>
      <p:bldP spid="12"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3139321"/>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11:17 (NASB95) </a:t>
            </a:r>
          </a:p>
          <a:p>
            <a:pPr>
              <a:lnSpc>
                <a:spcPct val="150000"/>
              </a:lnSpc>
            </a:pPr>
            <a:r>
              <a:rPr lang="en-US" sz="2200" b="1" baseline="30000" dirty="0">
                <a:latin typeface="Arial" pitchFamily="34" charset="0"/>
                <a:cs typeface="Arial" pitchFamily="34" charset="0"/>
              </a:rPr>
              <a:t>17</a:t>
            </a:r>
            <a:r>
              <a:rPr lang="en-US" sz="2200" b="1" dirty="0">
                <a:latin typeface="Arial" pitchFamily="34" charset="0"/>
                <a:cs typeface="Arial" pitchFamily="34" charset="0"/>
              </a:rPr>
              <a:t> So when Jesus came, He found that he had already been in the tomb four days. </a:t>
            </a:r>
            <a:r>
              <a:rPr lang="en-US" sz="2200" b="1" baseline="30000" dirty="0">
                <a:latin typeface="Arial" pitchFamily="34" charset="0"/>
                <a:cs typeface="Arial" pitchFamily="34" charset="0"/>
              </a:rPr>
              <a:t>18</a:t>
            </a:r>
            <a:r>
              <a:rPr lang="en-US" sz="2200" b="1" dirty="0">
                <a:latin typeface="Arial" pitchFamily="34" charset="0"/>
                <a:cs typeface="Arial" pitchFamily="34" charset="0"/>
              </a:rPr>
              <a:t> Now Bethany was near Jerusalem, about two miles off;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Four days – </a:t>
            </a:r>
            <a:r>
              <a:rPr lang="en-US" sz="2200" b="1" dirty="0">
                <a:latin typeface="Arial" panose="020B0604020202020204" pitchFamily="34" charset="0"/>
                <a:cs typeface="Arial" panose="020B0604020202020204" pitchFamily="34" charset="0"/>
              </a:rPr>
              <a:t>no one could deny the sign!</a:t>
            </a:r>
            <a:endParaRPr lang="en-US" i="1" dirty="0"/>
          </a:p>
        </p:txBody>
      </p:sp>
    </p:spTree>
    <p:extLst>
      <p:ext uri="{BB962C8B-B14F-4D97-AF65-F5344CB8AC3E}">
        <p14:creationId xmlns:p14="http://schemas.microsoft.com/office/powerpoint/2010/main" val="1088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3647152"/>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11:18–19 (NASB95) </a:t>
            </a:r>
          </a:p>
          <a:p>
            <a:pPr>
              <a:lnSpc>
                <a:spcPct val="150000"/>
              </a:lnSpc>
            </a:pPr>
            <a:r>
              <a:rPr lang="en-US" sz="2200" b="1" baseline="30000" dirty="0">
                <a:latin typeface="Arial" pitchFamily="34" charset="0"/>
                <a:cs typeface="Arial" pitchFamily="34" charset="0"/>
              </a:rPr>
              <a:t>18</a:t>
            </a:r>
            <a:r>
              <a:rPr lang="en-US" sz="2200" b="1" dirty="0">
                <a:latin typeface="Arial" pitchFamily="34" charset="0"/>
                <a:cs typeface="Arial" pitchFamily="34" charset="0"/>
              </a:rPr>
              <a:t> Now Bethany was near Jerusalem, about two miles off; </a:t>
            </a:r>
            <a:r>
              <a:rPr lang="en-US" sz="2200" b="1" baseline="30000" dirty="0">
                <a:latin typeface="Arial" pitchFamily="34" charset="0"/>
                <a:cs typeface="Arial" pitchFamily="34" charset="0"/>
              </a:rPr>
              <a:t>19</a:t>
            </a:r>
            <a:r>
              <a:rPr lang="en-US" sz="2200" b="1" dirty="0">
                <a:latin typeface="Arial" pitchFamily="34" charset="0"/>
                <a:cs typeface="Arial" pitchFamily="34" charset="0"/>
              </a:rPr>
              <a:t> and many of the Jews had come to Martha and Mary, to console them concerning </a:t>
            </a:r>
            <a:r>
              <a:rPr lang="en-US" sz="2200" b="1" i="1" dirty="0">
                <a:latin typeface="Arial" pitchFamily="34" charset="0"/>
                <a:cs typeface="Arial" pitchFamily="34" charset="0"/>
              </a:rPr>
              <a:t>their</a:t>
            </a:r>
            <a:r>
              <a:rPr lang="en-US" sz="2200" b="1" dirty="0">
                <a:latin typeface="Arial" pitchFamily="34" charset="0"/>
                <a:cs typeface="Arial" pitchFamily="34" charset="0"/>
              </a:rPr>
              <a:t> brother.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7965"/>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Easy for those in Jerusalem to visit and word to travel</a:t>
            </a:r>
            <a:endParaRPr lang="en-US" i="1" dirty="0"/>
          </a:p>
        </p:txBody>
      </p:sp>
    </p:spTree>
    <p:extLst>
      <p:ext uri="{BB962C8B-B14F-4D97-AF65-F5344CB8AC3E}">
        <p14:creationId xmlns:p14="http://schemas.microsoft.com/office/powerpoint/2010/main" val="396151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2</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is the difference between the action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of a thief and that of Christ?</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374089"/>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10:10 (NASB95) </a:t>
            </a:r>
          </a:p>
          <a:p>
            <a:pPr>
              <a:buNone/>
            </a:pPr>
            <a:r>
              <a:rPr lang="en-US" sz="2400" b="1" baseline="30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“The </a:t>
            </a:r>
            <a:r>
              <a:rPr lang="en-US" sz="2400" b="1" u="sng" dirty="0">
                <a:latin typeface="Arial" panose="020B0604020202020204" pitchFamily="34" charset="0"/>
                <a:cs typeface="Arial" panose="020B0604020202020204" pitchFamily="34" charset="0"/>
              </a:rPr>
              <a:t>thief comes only to steal and kill and destroy</a:t>
            </a:r>
            <a:r>
              <a:rPr lang="en-US" sz="2400" b="1" dirty="0">
                <a:latin typeface="Arial" panose="020B0604020202020204" pitchFamily="34" charset="0"/>
                <a:cs typeface="Arial" panose="020B0604020202020204" pitchFamily="34" charset="0"/>
              </a:rPr>
              <a:t>; I came that they may have life, and have </a:t>
            </a:r>
            <a:r>
              <a:rPr lang="en-US" sz="2400" b="1" i="1" dirty="0">
                <a:latin typeface="Arial" panose="020B0604020202020204" pitchFamily="34" charset="0"/>
                <a:cs typeface="Arial" panose="020B0604020202020204" pitchFamily="34" charset="0"/>
              </a:rPr>
              <a:t>it</a:t>
            </a:r>
            <a:r>
              <a:rPr lang="en-US" sz="2400" b="1" dirty="0">
                <a:latin typeface="Arial" panose="020B0604020202020204" pitchFamily="34" charset="0"/>
                <a:cs typeface="Arial" panose="020B0604020202020204" pitchFamily="34" charset="0"/>
              </a:rPr>
              <a:t> abundantly. </a:t>
            </a:r>
          </a:p>
        </p:txBody>
      </p:sp>
    </p:spTree>
    <p:extLst>
      <p:ext uri="{BB962C8B-B14F-4D97-AF65-F5344CB8AC3E}">
        <p14:creationId xmlns:p14="http://schemas.microsoft.com/office/powerpoint/2010/main" val="93112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6" cy="5170646"/>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11:20–22 (NASB95) </a:t>
            </a:r>
          </a:p>
          <a:p>
            <a:pPr>
              <a:lnSpc>
                <a:spcPct val="150000"/>
              </a:lnSpc>
            </a:pPr>
            <a:r>
              <a:rPr lang="en-US" sz="2200" b="1" baseline="30000" dirty="0">
                <a:latin typeface="Arial" pitchFamily="34" charset="0"/>
                <a:cs typeface="Arial" pitchFamily="34" charset="0"/>
              </a:rPr>
              <a:t>20</a:t>
            </a:r>
            <a:r>
              <a:rPr lang="en-US" sz="2200" b="1" dirty="0">
                <a:latin typeface="Arial" pitchFamily="34" charset="0"/>
                <a:cs typeface="Arial" pitchFamily="34" charset="0"/>
              </a:rPr>
              <a:t> Martha therefore, when she heard that Jesus was coming, went to meet Him, but Mary stayed at the house. </a:t>
            </a:r>
            <a:r>
              <a:rPr lang="en-US" sz="2200" b="1" baseline="30000" dirty="0">
                <a:latin typeface="Arial" pitchFamily="34" charset="0"/>
                <a:cs typeface="Arial" pitchFamily="34" charset="0"/>
              </a:rPr>
              <a:t>21</a:t>
            </a:r>
            <a:r>
              <a:rPr lang="en-US" sz="2200" b="1" dirty="0">
                <a:latin typeface="Arial" pitchFamily="34" charset="0"/>
                <a:cs typeface="Arial" pitchFamily="34" charset="0"/>
              </a:rPr>
              <a:t> Martha then said to Jesus, “Lord, if You had been here, my brother would not have died. </a:t>
            </a:r>
            <a:r>
              <a:rPr lang="en-US" sz="2200" b="1" baseline="30000" dirty="0">
                <a:latin typeface="Arial" pitchFamily="34" charset="0"/>
                <a:cs typeface="Arial" pitchFamily="34" charset="0"/>
              </a:rPr>
              <a:t>22</a:t>
            </a:r>
            <a:r>
              <a:rPr lang="en-US" sz="2200" b="1" dirty="0">
                <a:latin typeface="Arial" pitchFamily="34" charset="0"/>
                <a:cs typeface="Arial" pitchFamily="34" charset="0"/>
              </a:rPr>
              <a:t> “Even now I know that whatever You ask of God, God will give You.”</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7965"/>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Martha has great faith in Jesus</a:t>
            </a:r>
            <a:endParaRPr lang="en-US" i="1" dirty="0"/>
          </a:p>
        </p:txBody>
      </p:sp>
      <p:sp>
        <p:nvSpPr>
          <p:cNvPr id="6" name="Rectangle 5"/>
          <p:cNvSpPr>
            <a:spLocks noChangeArrowheads="1"/>
          </p:cNvSpPr>
          <p:nvPr/>
        </p:nvSpPr>
        <p:spPr bwMode="auto">
          <a:xfrm>
            <a:off x="4572001" y="819791"/>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She realizes the special relationship He has with The Father</a:t>
            </a:r>
            <a:endParaRPr lang="en-US" i="1"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3139321"/>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11:23–24 (NASB95) </a:t>
            </a:r>
          </a:p>
          <a:p>
            <a:pPr>
              <a:lnSpc>
                <a:spcPct val="150000"/>
              </a:lnSpc>
            </a:pPr>
            <a:r>
              <a:rPr lang="en-US" sz="2200" b="1" baseline="30000" dirty="0">
                <a:latin typeface="Arial" pitchFamily="34" charset="0"/>
                <a:cs typeface="Arial" pitchFamily="34" charset="0"/>
              </a:rPr>
              <a:t>23</a:t>
            </a:r>
            <a:r>
              <a:rPr lang="en-US" sz="2200" b="1" dirty="0">
                <a:latin typeface="Arial" pitchFamily="34" charset="0"/>
                <a:cs typeface="Arial" pitchFamily="34" charset="0"/>
              </a:rPr>
              <a:t> Jesus said to her, “Your brother will rise again.” </a:t>
            </a:r>
            <a:r>
              <a:rPr lang="en-US" sz="2200" b="1" baseline="30000" dirty="0">
                <a:latin typeface="Arial" pitchFamily="34" charset="0"/>
                <a:cs typeface="Arial" pitchFamily="34" charset="0"/>
              </a:rPr>
              <a:t>24</a:t>
            </a:r>
            <a:r>
              <a:rPr lang="en-US" sz="2200" b="1" dirty="0">
                <a:latin typeface="Arial" pitchFamily="34" charset="0"/>
                <a:cs typeface="Arial" pitchFamily="34" charset="0"/>
              </a:rPr>
              <a:t> Martha said to Him, “I know that he will rise again in the resurrection on the last day.”</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7965"/>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Martha is not expecting immediate resurrection</a:t>
            </a:r>
            <a:endParaRPr lang="en-US" i="1" dirty="0"/>
          </a:p>
        </p:txBody>
      </p:sp>
      <p:sp>
        <p:nvSpPr>
          <p:cNvPr id="5" name="Rectangle 4"/>
          <p:cNvSpPr/>
          <p:nvPr/>
        </p:nvSpPr>
        <p:spPr>
          <a:xfrm>
            <a:off x="4969226" y="4155440"/>
            <a:ext cx="3780692" cy="233051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11:39 (NASB95) </a:t>
            </a:r>
          </a:p>
          <a:p>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Jesus said, “Remove the stone.” Martha, the sister of the deceased, said to Him, “</a:t>
            </a:r>
            <a:r>
              <a:rPr lang="en-US" sz="2000" b="1" u="sng" dirty="0">
                <a:solidFill>
                  <a:schemeClr val="bg1"/>
                </a:solidFill>
                <a:latin typeface="Arial" panose="020B0604020202020204" pitchFamily="34" charset="0"/>
                <a:cs typeface="Arial" panose="020B0604020202020204" pitchFamily="34" charset="0"/>
              </a:rPr>
              <a:t>Lord, by this time there will be a stench, for he has been </a:t>
            </a:r>
            <a:r>
              <a:rPr lang="en-US" sz="2000" b="1" i="1" u="sng" dirty="0">
                <a:solidFill>
                  <a:schemeClr val="bg1"/>
                </a:solidFill>
                <a:latin typeface="Arial" panose="020B0604020202020204" pitchFamily="34" charset="0"/>
                <a:cs typeface="Arial" panose="020B0604020202020204" pitchFamily="34" charset="0"/>
              </a:rPr>
              <a:t>dead</a:t>
            </a:r>
            <a:r>
              <a:rPr lang="en-US" sz="2000" b="1" u="sng" dirty="0">
                <a:solidFill>
                  <a:schemeClr val="bg1"/>
                </a:solidFill>
                <a:latin typeface="Arial" panose="020B0604020202020204" pitchFamily="34" charset="0"/>
                <a:cs typeface="Arial" panose="020B0604020202020204" pitchFamily="34" charset="0"/>
              </a:rPr>
              <a:t> four days</a:t>
            </a:r>
            <a:r>
              <a:rPr lang="en-US" sz="2000" b="1" dirty="0">
                <a:solidFill>
                  <a:schemeClr val="bg1"/>
                </a:solidFill>
                <a:latin typeface="Arial" panose="020B0604020202020204" pitchFamily="34" charset="0"/>
                <a:cs typeface="Arial" panose="020B0604020202020204" pitchFamily="34" charset="0"/>
              </a:rPr>
              <a:t>.” </a:t>
            </a:r>
          </a:p>
        </p:txBody>
      </p:sp>
      <p:sp>
        <p:nvSpPr>
          <p:cNvPr id="6" name="Rectangle 5"/>
          <p:cNvSpPr>
            <a:spLocks noChangeArrowheads="1"/>
          </p:cNvSpPr>
          <p:nvPr/>
        </p:nvSpPr>
        <p:spPr bwMode="auto">
          <a:xfrm>
            <a:off x="4572000" y="816516"/>
            <a:ext cx="457514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Martha shared with Jesus and the Pharisees a belief in the resurrection </a:t>
            </a:r>
            <a:r>
              <a:rPr lang="en-US" sz="2200" b="1" i="1" dirty="0">
                <a:latin typeface="Arial" panose="020B0604020202020204" pitchFamily="34" charset="0"/>
                <a:cs typeface="Arial" panose="020B0604020202020204" pitchFamily="34" charset="0"/>
              </a:rPr>
              <a:t>“on the last day”</a:t>
            </a:r>
            <a:r>
              <a:rPr lang="en-US" sz="2200" b="1" dirty="0">
                <a:latin typeface="Arial" panose="020B0604020202020204" pitchFamily="34" charset="0"/>
                <a:cs typeface="Arial" panose="020B0604020202020204" pitchFamily="34" charset="0"/>
              </a:rPr>
              <a:t>; the Sadducees denied in the resurrection (Mk 12:18-27; Acts 23:8)</a:t>
            </a:r>
            <a:endParaRPr lang="en-US" i="1" dirty="0"/>
          </a:p>
        </p:txBody>
      </p:sp>
      <p:sp>
        <p:nvSpPr>
          <p:cNvPr id="9" name="Rectangle 8"/>
          <p:cNvSpPr/>
          <p:nvPr/>
        </p:nvSpPr>
        <p:spPr>
          <a:xfrm>
            <a:off x="4969226" y="3027680"/>
            <a:ext cx="3780692" cy="362083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5:28–29 (NASB95) </a:t>
            </a:r>
          </a:p>
          <a:p>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“Do not marvel at this; for an hour is coming, in which all who are in the tombs will hear His voice, </a:t>
            </a:r>
            <a:r>
              <a:rPr lang="en-US" sz="2000" b="1" baseline="30000" dirty="0">
                <a:solidFill>
                  <a:schemeClr val="bg1"/>
                </a:solidFill>
                <a:latin typeface="Arial" panose="020B0604020202020204" pitchFamily="34" charset="0"/>
                <a:cs typeface="Arial" panose="020B0604020202020204" pitchFamily="34" charset="0"/>
              </a:rPr>
              <a:t>29</a:t>
            </a:r>
            <a:r>
              <a:rPr lang="en-US" sz="2000" b="1" dirty="0">
                <a:solidFill>
                  <a:schemeClr val="bg1"/>
                </a:solidFill>
                <a:latin typeface="Arial" panose="020B0604020202020204" pitchFamily="34" charset="0"/>
                <a:cs typeface="Arial" panose="020B0604020202020204" pitchFamily="34" charset="0"/>
              </a:rPr>
              <a:t> and will come forth; those who did the good </a:t>
            </a:r>
            <a:r>
              <a:rPr lang="en-US" sz="2000" b="1" i="1" dirty="0">
                <a:solidFill>
                  <a:schemeClr val="bg1"/>
                </a:solidFill>
                <a:latin typeface="Arial" panose="020B0604020202020204" pitchFamily="34" charset="0"/>
                <a:cs typeface="Arial" panose="020B0604020202020204" pitchFamily="34" charset="0"/>
              </a:rPr>
              <a:t>deeds</a:t>
            </a:r>
            <a:r>
              <a:rPr lang="en-US" sz="2000" b="1" dirty="0">
                <a:solidFill>
                  <a:schemeClr val="bg1"/>
                </a:solidFill>
                <a:latin typeface="Arial" panose="020B0604020202020204" pitchFamily="34" charset="0"/>
                <a:cs typeface="Arial" panose="020B0604020202020204" pitchFamily="34" charset="0"/>
              </a:rPr>
              <a:t> to a resurrection of life, those who committed the evil </a:t>
            </a:r>
            <a:r>
              <a:rPr lang="en-US" sz="2000" b="1" i="1" dirty="0">
                <a:solidFill>
                  <a:schemeClr val="bg1"/>
                </a:solidFill>
                <a:latin typeface="Arial" panose="020B0604020202020204" pitchFamily="34" charset="0"/>
                <a:cs typeface="Arial" panose="020B0604020202020204" pitchFamily="34" charset="0"/>
              </a:rPr>
              <a:t>deeds</a:t>
            </a:r>
            <a:r>
              <a:rPr lang="en-US" sz="2000" b="1" dirty="0">
                <a:solidFill>
                  <a:schemeClr val="bg1"/>
                </a:solidFill>
                <a:latin typeface="Arial" panose="020B0604020202020204" pitchFamily="34" charset="0"/>
                <a:cs typeface="Arial" panose="020B0604020202020204" pitchFamily="34" charset="0"/>
              </a:rPr>
              <a:t> to a resurrection of judgment.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4154984"/>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11:25–26 (NASB95) </a:t>
            </a:r>
          </a:p>
          <a:p>
            <a:pPr>
              <a:lnSpc>
                <a:spcPct val="150000"/>
              </a:lnSpc>
            </a:pPr>
            <a:r>
              <a:rPr lang="en-US" sz="2200" b="1" baseline="30000" dirty="0">
                <a:latin typeface="Arial" pitchFamily="34" charset="0"/>
                <a:cs typeface="Arial" pitchFamily="34" charset="0"/>
              </a:rPr>
              <a:t>25</a:t>
            </a:r>
            <a:r>
              <a:rPr lang="en-US" sz="2200" b="1" dirty="0">
                <a:latin typeface="Arial" pitchFamily="34" charset="0"/>
                <a:cs typeface="Arial" pitchFamily="34" charset="0"/>
              </a:rPr>
              <a:t> Jesus said to her, “I am the resurrection and the life; he who believes in Me will </a:t>
            </a:r>
            <a:r>
              <a:rPr lang="en-US" sz="2200" b="1" dirty="0">
                <a:solidFill>
                  <a:srgbClr val="99CCFF"/>
                </a:solidFill>
                <a:latin typeface="Arial" pitchFamily="34" charset="0"/>
                <a:cs typeface="Arial" pitchFamily="34" charset="0"/>
              </a:rPr>
              <a:t>live</a:t>
            </a:r>
            <a:r>
              <a:rPr lang="en-US" sz="2200" b="1" dirty="0">
                <a:latin typeface="Arial" pitchFamily="34" charset="0"/>
                <a:cs typeface="Arial" pitchFamily="34" charset="0"/>
              </a:rPr>
              <a:t> even if he </a:t>
            </a:r>
            <a:r>
              <a:rPr lang="en-US" sz="2200" b="1" dirty="0">
                <a:solidFill>
                  <a:srgbClr val="92D050"/>
                </a:solidFill>
                <a:latin typeface="Arial" pitchFamily="34" charset="0"/>
                <a:cs typeface="Arial" pitchFamily="34" charset="0"/>
              </a:rPr>
              <a:t>dies</a:t>
            </a:r>
            <a:r>
              <a:rPr lang="en-US" sz="2200" b="1" dirty="0">
                <a:latin typeface="Arial" pitchFamily="34" charset="0"/>
                <a:cs typeface="Arial" pitchFamily="34" charset="0"/>
              </a:rPr>
              <a:t>, </a:t>
            </a:r>
            <a:r>
              <a:rPr lang="en-US" sz="2200" b="1" baseline="30000" dirty="0">
                <a:latin typeface="Arial" pitchFamily="34" charset="0"/>
                <a:cs typeface="Arial" pitchFamily="34" charset="0"/>
              </a:rPr>
              <a:t>26</a:t>
            </a:r>
            <a:r>
              <a:rPr lang="en-US" sz="2200" b="1" dirty="0">
                <a:latin typeface="Arial" pitchFamily="34" charset="0"/>
                <a:cs typeface="Arial" pitchFamily="34" charset="0"/>
              </a:rPr>
              <a:t> and everyone who </a:t>
            </a:r>
            <a:r>
              <a:rPr lang="en-US" sz="2200" b="1" dirty="0">
                <a:solidFill>
                  <a:srgbClr val="92D050"/>
                </a:solidFill>
                <a:latin typeface="Arial" pitchFamily="34" charset="0"/>
                <a:cs typeface="Arial" pitchFamily="34" charset="0"/>
              </a:rPr>
              <a:t>lives</a:t>
            </a:r>
            <a:r>
              <a:rPr lang="en-US" sz="2200" b="1" dirty="0">
                <a:latin typeface="Arial" pitchFamily="34" charset="0"/>
                <a:cs typeface="Arial" pitchFamily="34" charset="0"/>
              </a:rPr>
              <a:t> and believes in Me will </a:t>
            </a:r>
            <a:r>
              <a:rPr lang="en-US" sz="2200" b="1" dirty="0">
                <a:solidFill>
                  <a:srgbClr val="99CCFF"/>
                </a:solidFill>
                <a:latin typeface="Arial" pitchFamily="34" charset="0"/>
                <a:cs typeface="Arial" pitchFamily="34" charset="0"/>
              </a:rPr>
              <a:t>never die</a:t>
            </a:r>
            <a:r>
              <a:rPr lang="en-US" sz="2200" b="1" dirty="0">
                <a:latin typeface="Arial" pitchFamily="34" charset="0"/>
                <a:cs typeface="Arial" pitchFamily="34" charset="0"/>
              </a:rPr>
              <a:t>. Do you believe this?”</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4572000" y="47965"/>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is </a:t>
            </a:r>
            <a:r>
              <a:rPr lang="en-US" sz="2200" b="1" i="1" dirty="0">
                <a:latin typeface="Arial" panose="020B0604020202020204" pitchFamily="34" charset="0"/>
                <a:cs typeface="Arial" panose="020B0604020202020204" pitchFamily="34" charset="0"/>
              </a:rPr>
              <a:t>the resurrection and the life … </a:t>
            </a:r>
            <a:r>
              <a:rPr lang="en-US" sz="2200" b="1" dirty="0">
                <a:latin typeface="Arial" panose="020B0604020202020204" pitchFamily="34" charset="0"/>
                <a:cs typeface="Arial" panose="020B0604020202020204" pitchFamily="34" charset="0"/>
              </a:rPr>
              <a:t>the ONLY way to heaven!</a:t>
            </a:r>
            <a:endParaRPr lang="en-US" i="1" dirty="0"/>
          </a:p>
        </p:txBody>
      </p:sp>
      <p:sp>
        <p:nvSpPr>
          <p:cNvPr id="9" name="Rectangle 8"/>
          <p:cNvSpPr/>
          <p:nvPr/>
        </p:nvSpPr>
        <p:spPr>
          <a:xfrm>
            <a:off x="4572000" y="1203926"/>
            <a:ext cx="4572000" cy="565407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10:36 (NASB95) </a:t>
            </a:r>
          </a:p>
          <a:p>
            <a:r>
              <a:rPr lang="en-US" sz="2000" b="1" baseline="30000" dirty="0">
                <a:solidFill>
                  <a:schemeClr val="bg1"/>
                </a:solidFill>
                <a:latin typeface="Arial" panose="020B0604020202020204" pitchFamily="34" charset="0"/>
                <a:cs typeface="Arial" panose="020B0604020202020204" pitchFamily="34" charset="0"/>
              </a:rPr>
              <a:t>36</a:t>
            </a:r>
            <a:r>
              <a:rPr lang="en-US" sz="2000" b="1" dirty="0">
                <a:solidFill>
                  <a:schemeClr val="bg1"/>
                </a:solidFill>
                <a:latin typeface="Arial" panose="020B0604020202020204" pitchFamily="34" charset="0"/>
                <a:cs typeface="Arial" panose="020B0604020202020204" pitchFamily="34" charset="0"/>
              </a:rPr>
              <a:t> do you say of Him, </a:t>
            </a:r>
            <a:r>
              <a:rPr lang="en-US" sz="2000" b="1" u="sng" dirty="0">
                <a:solidFill>
                  <a:schemeClr val="bg1"/>
                </a:solidFill>
                <a:latin typeface="Arial" panose="020B0604020202020204" pitchFamily="34" charset="0"/>
                <a:cs typeface="Arial" panose="020B0604020202020204" pitchFamily="34" charset="0"/>
              </a:rPr>
              <a:t>whom the Father sanctified and sent into the world</a:t>
            </a:r>
            <a:r>
              <a:rPr lang="en-US" sz="2000" b="1" dirty="0">
                <a:solidFill>
                  <a:schemeClr val="bg1"/>
                </a:solidFill>
                <a:latin typeface="Arial" panose="020B0604020202020204" pitchFamily="34" charset="0"/>
                <a:cs typeface="Arial" panose="020B0604020202020204" pitchFamily="34" charset="0"/>
              </a:rPr>
              <a:t>, ‘You are blaspheming,’ because I said, ‘</a:t>
            </a:r>
            <a:r>
              <a:rPr lang="en-US" sz="2000" b="1" u="sng" dirty="0">
                <a:solidFill>
                  <a:schemeClr val="bg1"/>
                </a:solidFill>
                <a:latin typeface="Arial" panose="020B0604020202020204" pitchFamily="34" charset="0"/>
                <a:cs typeface="Arial" panose="020B0604020202020204" pitchFamily="34" charset="0"/>
              </a:rPr>
              <a:t>I am the Son of God</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14:6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Jesus said to him, “</a:t>
            </a:r>
            <a:r>
              <a:rPr lang="en-US" sz="2000" b="1" u="sng" dirty="0">
                <a:solidFill>
                  <a:schemeClr val="bg1"/>
                </a:solidFill>
                <a:latin typeface="Arial" panose="020B0604020202020204" pitchFamily="34" charset="0"/>
                <a:cs typeface="Arial" panose="020B0604020202020204" pitchFamily="34" charset="0"/>
              </a:rPr>
              <a:t>I am the way, and the truth, and the life; no one comes to the Father but through Me</a:t>
            </a:r>
            <a:r>
              <a:rPr lang="en-US" sz="2000" b="1" dirty="0">
                <a:solidFill>
                  <a:schemeClr val="bg1"/>
                </a:solidFill>
                <a:latin typeface="Arial" panose="020B0604020202020204" pitchFamily="34" charset="0"/>
                <a:cs typeface="Arial" panose="020B0604020202020204" pitchFamily="34" charset="0"/>
              </a:rPr>
              <a:t>. </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3:16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God so loved the world, that He gave His only begotten Son, that </a:t>
            </a:r>
            <a:r>
              <a:rPr lang="en-US" sz="2000" b="1" u="sng" dirty="0">
                <a:solidFill>
                  <a:schemeClr val="bg1"/>
                </a:solidFill>
                <a:latin typeface="Arial" panose="020B0604020202020204" pitchFamily="34" charset="0"/>
                <a:cs typeface="Arial" panose="020B0604020202020204" pitchFamily="34" charset="0"/>
              </a:rPr>
              <a:t>whoever believes in Him shall not perish, but have eternal life</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568855" y="1155961"/>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Must be an obedient faith</a:t>
            </a:r>
            <a:endParaRPr lang="en-US" i="1" dirty="0"/>
          </a:p>
        </p:txBody>
      </p:sp>
      <p:sp>
        <p:nvSpPr>
          <p:cNvPr id="11" name="Rectangle 10"/>
          <p:cNvSpPr/>
          <p:nvPr/>
        </p:nvSpPr>
        <p:spPr>
          <a:xfrm>
            <a:off x="4575145" y="3850639"/>
            <a:ext cx="4572000" cy="300354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12:42–43 (NASB95) </a:t>
            </a:r>
          </a:p>
          <a:p>
            <a:r>
              <a:rPr lang="en-US" sz="2000" b="1" baseline="30000" dirty="0">
                <a:solidFill>
                  <a:schemeClr val="bg1"/>
                </a:solidFill>
                <a:latin typeface="Arial" panose="020B0604020202020204" pitchFamily="34" charset="0"/>
                <a:cs typeface="Arial" panose="020B0604020202020204" pitchFamily="34" charset="0"/>
              </a:rPr>
              <a:t>42</a:t>
            </a:r>
            <a:r>
              <a:rPr lang="en-US" sz="2000" b="1" dirty="0">
                <a:solidFill>
                  <a:schemeClr val="bg1"/>
                </a:solidFill>
                <a:latin typeface="Arial" panose="020B0604020202020204" pitchFamily="34" charset="0"/>
                <a:cs typeface="Arial" panose="020B0604020202020204" pitchFamily="34" charset="0"/>
              </a:rPr>
              <a:t> Nevertheless </a:t>
            </a:r>
            <a:r>
              <a:rPr lang="en-US" sz="2000" b="1" u="sng" dirty="0">
                <a:solidFill>
                  <a:schemeClr val="bg1"/>
                </a:solidFill>
                <a:latin typeface="Arial" panose="020B0604020202020204" pitchFamily="34" charset="0"/>
                <a:cs typeface="Arial" panose="020B0604020202020204" pitchFamily="34" charset="0"/>
              </a:rPr>
              <a:t>many even of the rulers believed in Him, but because of the Pharisees they were not confessing </a:t>
            </a:r>
            <a:r>
              <a:rPr lang="en-US" sz="2000" b="1" i="1" u="sng" dirty="0">
                <a:solidFill>
                  <a:schemeClr val="bg1"/>
                </a:solidFill>
                <a:latin typeface="Arial" panose="020B0604020202020204" pitchFamily="34" charset="0"/>
                <a:cs typeface="Arial" panose="020B0604020202020204" pitchFamily="34" charset="0"/>
              </a:rPr>
              <a:t>Him</a:t>
            </a:r>
            <a:r>
              <a:rPr lang="en-US" sz="2000" b="1" i="1"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for fear that they would be put out of the synagogue; </a:t>
            </a:r>
            <a:r>
              <a:rPr lang="en-US" sz="2000" b="1" baseline="30000" dirty="0">
                <a:solidFill>
                  <a:schemeClr val="bg1"/>
                </a:solidFill>
                <a:latin typeface="Arial" panose="020B0604020202020204" pitchFamily="34" charset="0"/>
                <a:cs typeface="Arial" panose="020B0604020202020204" pitchFamily="34" charset="0"/>
              </a:rPr>
              <a:t>43</a:t>
            </a:r>
            <a:r>
              <a:rPr lang="en-US" sz="2000" b="1" dirty="0">
                <a:solidFill>
                  <a:schemeClr val="bg1"/>
                </a:solidFill>
                <a:latin typeface="Arial" panose="020B0604020202020204" pitchFamily="34" charset="0"/>
                <a:cs typeface="Arial" panose="020B0604020202020204" pitchFamily="34" charset="0"/>
              </a:rPr>
              <a:t> for they loved the approval of men rather than the approval of God. </a:t>
            </a:r>
          </a:p>
        </p:txBody>
      </p:sp>
      <p:sp>
        <p:nvSpPr>
          <p:cNvPr id="12" name="Rectangle 11"/>
          <p:cNvSpPr>
            <a:spLocks noChangeArrowheads="1"/>
          </p:cNvSpPr>
          <p:nvPr/>
        </p:nvSpPr>
        <p:spPr bwMode="auto">
          <a:xfrm>
            <a:off x="4575145" y="1600100"/>
            <a:ext cx="457514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Physical death separates people and is something we all dread. However, we must realize there is something a LOT worse … spiritual death!</a:t>
            </a:r>
            <a:endParaRPr lang="en-US" i="1" dirty="0"/>
          </a:p>
        </p:txBody>
      </p:sp>
      <p:sp>
        <p:nvSpPr>
          <p:cNvPr id="13" name="Rectangle 12"/>
          <p:cNvSpPr/>
          <p:nvPr/>
        </p:nvSpPr>
        <p:spPr>
          <a:xfrm>
            <a:off x="4565710" y="4653560"/>
            <a:ext cx="4572000" cy="219000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5:12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Therefore, just as through one man sin entered into the world, and death through sin, and so death spread to all men, because all sinned— </a:t>
            </a:r>
          </a:p>
        </p:txBody>
      </p:sp>
      <p:sp>
        <p:nvSpPr>
          <p:cNvPr id="14" name="Rectangle 13"/>
          <p:cNvSpPr>
            <a:spLocks noChangeArrowheads="1"/>
          </p:cNvSpPr>
          <p:nvPr/>
        </p:nvSpPr>
        <p:spPr bwMode="auto">
          <a:xfrm>
            <a:off x="4578291" y="4496683"/>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Do you believe this?</a:t>
            </a:r>
          </a:p>
        </p:txBody>
      </p:sp>
      <p:sp>
        <p:nvSpPr>
          <p:cNvPr id="15" name="Rectangle 14"/>
          <p:cNvSpPr>
            <a:spLocks noChangeArrowheads="1"/>
          </p:cNvSpPr>
          <p:nvPr/>
        </p:nvSpPr>
        <p:spPr bwMode="auto">
          <a:xfrm>
            <a:off x="4575145" y="3384337"/>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For the believer, physical death is a stepping stone to eternal life</a:t>
            </a:r>
          </a:p>
        </p:txBody>
      </p:sp>
    </p:spTree>
    <p:extLst>
      <p:ext uri="{BB962C8B-B14F-4D97-AF65-F5344CB8AC3E}">
        <p14:creationId xmlns:p14="http://schemas.microsoft.com/office/powerpoint/2010/main" val="12586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xit" presetSubtype="0" fill="hold" grpId="1"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10" grpId="0"/>
      <p:bldP spid="11" grpId="0" animBg="1"/>
      <p:bldP spid="11" grpId="1" animBg="1"/>
      <p:bldP spid="12" grpId="0"/>
      <p:bldP spid="13" grpId="0" animBg="1"/>
      <p:bldP spid="13" grpId="1" animBg="1"/>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177867"/>
            <a:ext cx="4418175" cy="7201972"/>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11:27–32 (NASB95) </a:t>
            </a:r>
          </a:p>
          <a:p>
            <a:pPr>
              <a:lnSpc>
                <a:spcPct val="150000"/>
              </a:lnSpc>
            </a:pPr>
            <a:r>
              <a:rPr lang="en-US" sz="2200" b="1" baseline="30000" dirty="0">
                <a:latin typeface="Arial" pitchFamily="34" charset="0"/>
                <a:cs typeface="Arial" pitchFamily="34" charset="0"/>
              </a:rPr>
              <a:t>27</a:t>
            </a:r>
            <a:r>
              <a:rPr lang="en-US" sz="2200" b="1" dirty="0">
                <a:latin typeface="Arial" pitchFamily="34" charset="0"/>
                <a:cs typeface="Arial" pitchFamily="34" charset="0"/>
              </a:rPr>
              <a:t> She said to Him, “Yes, Lord; I have believed that You are the Christ, the Son of God, </a:t>
            </a:r>
            <a:r>
              <a:rPr lang="en-US" sz="2200" b="1" i="1" dirty="0">
                <a:latin typeface="Arial" pitchFamily="34" charset="0"/>
                <a:cs typeface="Arial" pitchFamily="34" charset="0"/>
              </a:rPr>
              <a:t>even</a:t>
            </a:r>
            <a:r>
              <a:rPr lang="en-US" sz="2200" b="1" dirty="0">
                <a:latin typeface="Arial" pitchFamily="34" charset="0"/>
                <a:cs typeface="Arial" pitchFamily="34" charset="0"/>
              </a:rPr>
              <a:t> He who comes into the world.” </a:t>
            </a:r>
            <a:r>
              <a:rPr lang="en-US" sz="2200" b="1" baseline="30000" dirty="0">
                <a:latin typeface="Arial" pitchFamily="34" charset="0"/>
                <a:cs typeface="Arial" pitchFamily="34" charset="0"/>
              </a:rPr>
              <a:t>28</a:t>
            </a:r>
            <a:r>
              <a:rPr lang="en-US" sz="2200" b="1" dirty="0">
                <a:latin typeface="Arial" pitchFamily="34" charset="0"/>
                <a:cs typeface="Arial" pitchFamily="34" charset="0"/>
              </a:rPr>
              <a:t> When she had said this, she went away and called Mary her sister, saying secretly, “The Teacher is here and is calling for you.” </a:t>
            </a:r>
            <a:r>
              <a:rPr lang="en-US" sz="2200" b="1" baseline="30000" dirty="0">
                <a:latin typeface="Arial" pitchFamily="34" charset="0"/>
                <a:cs typeface="Arial" pitchFamily="34" charset="0"/>
              </a:rPr>
              <a:t>29</a:t>
            </a:r>
            <a:r>
              <a:rPr lang="en-US" sz="2200" b="1" dirty="0">
                <a:latin typeface="Arial" pitchFamily="34" charset="0"/>
                <a:cs typeface="Arial" pitchFamily="34" charset="0"/>
              </a:rPr>
              <a:t> And when she heard it, she got up quickly and was coming to Him. </a:t>
            </a:r>
            <a:r>
              <a:rPr lang="en-US" sz="2200" b="1" baseline="30000" dirty="0">
                <a:latin typeface="Arial" pitchFamily="34" charset="0"/>
                <a:cs typeface="Arial" pitchFamily="34" charset="0"/>
              </a:rPr>
              <a:t>30</a:t>
            </a:r>
            <a:r>
              <a:rPr lang="en-US" sz="2200" b="1" dirty="0">
                <a:latin typeface="Arial" pitchFamily="34" charset="0"/>
                <a:cs typeface="Arial" pitchFamily="34" charset="0"/>
              </a:rPr>
              <a:t> Now Jesus had not yet come into the village, but was still in </a:t>
            </a:r>
          </a:p>
        </p:txBody>
      </p:sp>
      <p:sp>
        <p:nvSpPr>
          <p:cNvPr id="5" name="Rectangle 4"/>
          <p:cNvSpPr/>
          <p:nvPr/>
        </p:nvSpPr>
        <p:spPr>
          <a:xfrm>
            <a:off x="4725825" y="-153658"/>
            <a:ext cx="4418175" cy="7201972"/>
          </a:xfrm>
          <a:prstGeom prst="rect">
            <a:avLst/>
          </a:prstGeom>
        </p:spPr>
        <p:txBody>
          <a:bodyPr wrap="square">
            <a:spAutoFit/>
          </a:bodyPr>
          <a:lstStyle/>
          <a:p>
            <a:pPr>
              <a:lnSpc>
                <a:spcPct val="150000"/>
              </a:lnSpc>
            </a:pPr>
            <a:r>
              <a:rPr lang="en-US" sz="2200" b="1" dirty="0">
                <a:latin typeface="Arial" pitchFamily="34" charset="0"/>
                <a:cs typeface="Arial" pitchFamily="34" charset="0"/>
              </a:rPr>
              <a:t>the place where Martha met Him. </a:t>
            </a:r>
            <a:r>
              <a:rPr lang="en-US" sz="2200" b="1" baseline="30000" dirty="0">
                <a:latin typeface="Arial" pitchFamily="34" charset="0"/>
                <a:cs typeface="Arial" pitchFamily="34" charset="0"/>
              </a:rPr>
              <a:t>31</a:t>
            </a:r>
            <a:r>
              <a:rPr lang="en-US" sz="2200" b="1" dirty="0">
                <a:latin typeface="Arial" pitchFamily="34" charset="0"/>
                <a:cs typeface="Arial" pitchFamily="34" charset="0"/>
              </a:rPr>
              <a:t> Then the Jews who were with her in the house, and consoling her, when they saw that Mary got up quickly and went out, they followed her, supposing that she was going to the tomb to weep there.</a:t>
            </a:r>
            <a:r>
              <a:rPr lang="en-US" sz="2200" b="1" baseline="30000" dirty="0">
                <a:latin typeface="Arial" pitchFamily="34" charset="0"/>
                <a:cs typeface="Arial" pitchFamily="34" charset="0"/>
              </a:rPr>
              <a:t> 32</a:t>
            </a:r>
            <a:r>
              <a:rPr lang="en-US" sz="2200" b="1" dirty="0">
                <a:latin typeface="Arial" pitchFamily="34" charset="0"/>
                <a:cs typeface="Arial" pitchFamily="34" charset="0"/>
              </a:rPr>
              <a:t> Therefore, when Mary came where Jesus was, she saw Him, and fell at His feet, saying to Him, “Lord, if You had been here, my brother would not have died.”</a:t>
            </a:r>
          </a:p>
        </p:txBody>
      </p:sp>
      <p:cxnSp>
        <p:nvCxnSpPr>
          <p:cNvPr id="9" name="Straight Connector 8"/>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678478"/>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11:33–36 (NASB95) </a:t>
            </a:r>
          </a:p>
          <a:p>
            <a:pPr>
              <a:lnSpc>
                <a:spcPct val="150000"/>
              </a:lnSpc>
            </a:pPr>
            <a:r>
              <a:rPr lang="en-US" sz="2200" b="1" baseline="30000" dirty="0">
                <a:latin typeface="Arial" pitchFamily="34" charset="0"/>
                <a:cs typeface="Arial" pitchFamily="34" charset="0"/>
              </a:rPr>
              <a:t>33</a:t>
            </a:r>
            <a:r>
              <a:rPr lang="en-US" sz="2200" b="1" dirty="0">
                <a:latin typeface="Arial" pitchFamily="34" charset="0"/>
                <a:cs typeface="Arial" pitchFamily="34" charset="0"/>
              </a:rPr>
              <a:t> When Jesus therefore saw her weeping, and the Jews who came with her </a:t>
            </a:r>
            <a:r>
              <a:rPr lang="en-US" sz="2200" b="1" i="1" dirty="0">
                <a:latin typeface="Arial" pitchFamily="34" charset="0"/>
                <a:cs typeface="Arial" pitchFamily="34" charset="0"/>
              </a:rPr>
              <a:t>also</a:t>
            </a:r>
            <a:r>
              <a:rPr lang="en-US" sz="2200" b="1" dirty="0">
                <a:latin typeface="Arial" pitchFamily="34" charset="0"/>
                <a:cs typeface="Arial" pitchFamily="34" charset="0"/>
              </a:rPr>
              <a:t> weeping, He was deeply moved in spirit and was troubled, </a:t>
            </a:r>
            <a:r>
              <a:rPr lang="en-US" sz="2200" b="1" baseline="30000" dirty="0">
                <a:latin typeface="Arial" pitchFamily="34" charset="0"/>
                <a:cs typeface="Arial" pitchFamily="34" charset="0"/>
              </a:rPr>
              <a:t>34</a:t>
            </a:r>
            <a:r>
              <a:rPr lang="en-US" sz="2200" b="1" dirty="0">
                <a:latin typeface="Arial" pitchFamily="34" charset="0"/>
                <a:cs typeface="Arial" pitchFamily="34" charset="0"/>
              </a:rPr>
              <a:t> and said, “Where have you laid him?” They said to Him, “Lord, come and see.” </a:t>
            </a:r>
            <a:r>
              <a:rPr lang="en-US" sz="2200" b="1" baseline="30000" dirty="0">
                <a:latin typeface="Arial" pitchFamily="34" charset="0"/>
                <a:cs typeface="Arial" pitchFamily="34" charset="0"/>
              </a:rPr>
              <a:t>35</a:t>
            </a:r>
            <a:r>
              <a:rPr lang="en-US" sz="2200" b="1" dirty="0">
                <a:latin typeface="Arial" pitchFamily="34" charset="0"/>
                <a:cs typeface="Arial" pitchFamily="34" charset="0"/>
              </a:rPr>
              <a:t> Jesus wept. </a:t>
            </a:r>
            <a:r>
              <a:rPr lang="en-US" sz="2200" b="1" baseline="30000" dirty="0">
                <a:latin typeface="Arial" pitchFamily="34" charset="0"/>
                <a:cs typeface="Arial" pitchFamily="34" charset="0"/>
              </a:rPr>
              <a:t>36</a:t>
            </a:r>
            <a:r>
              <a:rPr lang="en-US" sz="2200" b="1" dirty="0">
                <a:latin typeface="Arial" pitchFamily="34" charset="0"/>
                <a:cs typeface="Arial" pitchFamily="34" charset="0"/>
              </a:rPr>
              <a:t> So the Jews were saying, “See how He loved him!”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73955"/>
            <a:ext cx="457514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Deeply moved in spirit and was troubled –</a:t>
            </a:r>
            <a:r>
              <a:rPr lang="en-US" sz="2200" b="1" dirty="0">
                <a:latin typeface="Arial" panose="020B0604020202020204" pitchFamily="34" charset="0"/>
                <a:cs typeface="Arial" panose="020B0604020202020204" pitchFamily="34" charset="0"/>
              </a:rPr>
              <a:t> seems to indicate irritation, indignation</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Possibly over: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grief over the affects of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sin / death / </a:t>
            </a:r>
            <a:r>
              <a:rPr lang="en-US" sz="2200" b="1" dirty="0" err="1">
                <a:latin typeface="Arial" panose="020B0604020202020204" pitchFamily="34" charset="0"/>
                <a:cs typeface="Arial" panose="020B0604020202020204" pitchFamily="34" charset="0"/>
              </a:rPr>
              <a:t>satan</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hypocritical mourning of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the Jews</a:t>
            </a:r>
            <a:endParaRPr lang="en-US" i="1" dirty="0"/>
          </a:p>
        </p:txBody>
      </p:sp>
      <p:sp>
        <p:nvSpPr>
          <p:cNvPr id="5" name="Rectangle 4"/>
          <p:cNvSpPr>
            <a:spLocks noChangeArrowheads="1"/>
          </p:cNvSpPr>
          <p:nvPr/>
        </p:nvSpPr>
        <p:spPr bwMode="auto">
          <a:xfrm>
            <a:off x="4568855" y="2629724"/>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Jesus wept </a:t>
            </a:r>
            <a:r>
              <a:rPr lang="en-US" sz="2200" b="1" dirty="0">
                <a:latin typeface="Arial" panose="020B0604020202020204" pitchFamily="34" charset="0"/>
                <a:cs typeface="Arial" panose="020B0604020202020204" pitchFamily="34" charset="0"/>
              </a:rPr>
              <a:t>– to shed tears, to weep silently</a:t>
            </a:r>
            <a:endParaRPr lang="en-US" i="1" dirty="0"/>
          </a:p>
        </p:txBody>
      </p:sp>
      <p:sp>
        <p:nvSpPr>
          <p:cNvPr id="6" name="Rectangle 5"/>
          <p:cNvSpPr>
            <a:spLocks noChangeArrowheads="1"/>
          </p:cNvSpPr>
          <p:nvPr/>
        </p:nvSpPr>
        <p:spPr bwMode="auto">
          <a:xfrm>
            <a:off x="4572000" y="3338205"/>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Clearly see that Jesus knows our sorrows and can relate</a:t>
            </a:r>
            <a:endParaRPr lang="en-US" dirty="0"/>
          </a:p>
        </p:txBody>
      </p:sp>
      <p:sp>
        <p:nvSpPr>
          <p:cNvPr id="9" name="Rectangle 8"/>
          <p:cNvSpPr/>
          <p:nvPr/>
        </p:nvSpPr>
        <p:spPr>
          <a:xfrm>
            <a:off x="4257040" y="4074160"/>
            <a:ext cx="4886960" cy="278383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4:15–16 (NASB95) </a:t>
            </a:r>
          </a:p>
          <a:p>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we do not have a high priest who cannot sympathize with our weaknesses, but One who has been tempted in all things as </a:t>
            </a:r>
            <a:r>
              <a:rPr lang="en-US" sz="2000" b="1" i="1" u="sng" dirty="0">
                <a:solidFill>
                  <a:schemeClr val="bg1"/>
                </a:solidFill>
                <a:latin typeface="Arial" panose="020B0604020202020204" pitchFamily="34" charset="0"/>
                <a:cs typeface="Arial" panose="020B0604020202020204" pitchFamily="34" charset="0"/>
              </a:rPr>
              <a:t>we are</a:t>
            </a:r>
            <a:r>
              <a:rPr lang="en-US" sz="2000" b="1" i="1" dirty="0">
                <a:solidFill>
                  <a:schemeClr val="bg1"/>
                </a:solidFill>
                <a:latin typeface="Arial" panose="020B0604020202020204" pitchFamily="34" charset="0"/>
                <a:cs typeface="Arial" panose="020B0604020202020204" pitchFamily="34" charset="0"/>
              </a:rPr>
              <a:t>, yet</a:t>
            </a:r>
            <a:r>
              <a:rPr lang="en-US" sz="2000" b="1" dirty="0">
                <a:solidFill>
                  <a:schemeClr val="bg1"/>
                </a:solidFill>
                <a:latin typeface="Arial" panose="020B0604020202020204" pitchFamily="34" charset="0"/>
                <a:cs typeface="Arial" panose="020B0604020202020204" pitchFamily="34" charset="0"/>
              </a:rPr>
              <a:t> without sin. </a:t>
            </a:r>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Therefore let us draw near with confidence to the throne of grace, so that we may receive mercy and find grace to help in time of need. </a:t>
            </a:r>
          </a:p>
        </p:txBody>
      </p:sp>
      <p:sp>
        <p:nvSpPr>
          <p:cNvPr id="10" name="Rectangle 9"/>
          <p:cNvSpPr>
            <a:spLocks noChangeArrowheads="1"/>
          </p:cNvSpPr>
          <p:nvPr/>
        </p:nvSpPr>
        <p:spPr bwMode="auto">
          <a:xfrm>
            <a:off x="4572000" y="4069725"/>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We have hope! Those asleep in Christ will be raised again!</a:t>
            </a:r>
            <a:endParaRPr lang="en-US" dirty="0"/>
          </a:p>
        </p:txBody>
      </p:sp>
      <p:sp>
        <p:nvSpPr>
          <p:cNvPr id="11" name="Rectangle 10"/>
          <p:cNvSpPr/>
          <p:nvPr/>
        </p:nvSpPr>
        <p:spPr>
          <a:xfrm>
            <a:off x="0" y="-23887"/>
            <a:ext cx="4572000" cy="688188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1 Thessalonians 4:13–18 (NASB95) </a:t>
            </a:r>
          </a:p>
          <a:p>
            <a:r>
              <a:rPr lang="en-US" sz="1900" b="1" baseline="30000" dirty="0">
                <a:solidFill>
                  <a:schemeClr val="bg1"/>
                </a:solidFill>
                <a:latin typeface="Arial" panose="020B0604020202020204" pitchFamily="34" charset="0"/>
                <a:cs typeface="Arial" panose="020B0604020202020204" pitchFamily="34" charset="0"/>
              </a:rPr>
              <a:t>13</a:t>
            </a:r>
            <a:r>
              <a:rPr lang="en-US" sz="1900" b="1" dirty="0">
                <a:solidFill>
                  <a:schemeClr val="bg1"/>
                </a:solidFill>
                <a:latin typeface="Arial" panose="020B0604020202020204" pitchFamily="34" charset="0"/>
                <a:cs typeface="Arial" panose="020B0604020202020204" pitchFamily="34" charset="0"/>
              </a:rPr>
              <a:t> But </a:t>
            </a:r>
            <a:r>
              <a:rPr lang="en-US" sz="1900" b="1" u="sng" dirty="0">
                <a:solidFill>
                  <a:schemeClr val="bg1"/>
                </a:solidFill>
                <a:latin typeface="Arial" panose="020B0604020202020204" pitchFamily="34" charset="0"/>
                <a:cs typeface="Arial" panose="020B0604020202020204" pitchFamily="34" charset="0"/>
              </a:rPr>
              <a:t>we do not want you to be uninformed, brethren, about those who are asleep, so that you will not grieve as do the rest who have no hope. </a:t>
            </a:r>
            <a:r>
              <a:rPr lang="en-US" sz="1900" b="1" u="sng" baseline="30000" dirty="0">
                <a:solidFill>
                  <a:schemeClr val="bg1"/>
                </a:solidFill>
                <a:latin typeface="Arial" panose="020B0604020202020204" pitchFamily="34" charset="0"/>
                <a:cs typeface="Arial" panose="020B0604020202020204" pitchFamily="34" charset="0"/>
              </a:rPr>
              <a:t>14</a:t>
            </a:r>
            <a:r>
              <a:rPr lang="en-US" sz="1900" b="1" u="sng" dirty="0">
                <a:solidFill>
                  <a:schemeClr val="bg1"/>
                </a:solidFill>
                <a:latin typeface="Arial" panose="020B0604020202020204" pitchFamily="34" charset="0"/>
                <a:cs typeface="Arial" panose="020B0604020202020204" pitchFamily="34" charset="0"/>
              </a:rPr>
              <a:t> For if we believe that Jesus died and rose again, even so God will bring with Him those who have fallen asleep in Jesus.</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15</a:t>
            </a:r>
            <a:r>
              <a:rPr lang="en-US" sz="1900" b="1" dirty="0">
                <a:solidFill>
                  <a:schemeClr val="bg1"/>
                </a:solidFill>
                <a:latin typeface="Arial" panose="020B0604020202020204" pitchFamily="34" charset="0"/>
                <a:cs typeface="Arial" panose="020B0604020202020204" pitchFamily="34" charset="0"/>
              </a:rPr>
              <a:t> For this we say to you by the word of the Lord, that we who are alive and remain until the coming of the Lord, will not precede those who have fallen asleep. </a:t>
            </a:r>
            <a:r>
              <a:rPr lang="en-US" sz="1900" b="1" baseline="30000" dirty="0">
                <a:solidFill>
                  <a:schemeClr val="bg1"/>
                </a:solidFill>
                <a:latin typeface="Arial" panose="020B0604020202020204" pitchFamily="34" charset="0"/>
                <a:cs typeface="Arial" panose="020B0604020202020204" pitchFamily="34" charset="0"/>
              </a:rPr>
              <a:t>16</a:t>
            </a:r>
            <a:r>
              <a:rPr lang="en-US" sz="1900" b="1" dirty="0">
                <a:solidFill>
                  <a:schemeClr val="bg1"/>
                </a:solidFill>
                <a:latin typeface="Arial" panose="020B0604020202020204" pitchFamily="34" charset="0"/>
                <a:cs typeface="Arial" panose="020B0604020202020204" pitchFamily="34" charset="0"/>
              </a:rPr>
              <a:t> For </a:t>
            </a:r>
            <a:r>
              <a:rPr lang="en-US" sz="1900" b="1" u="sng" dirty="0">
                <a:solidFill>
                  <a:schemeClr val="bg1"/>
                </a:solidFill>
                <a:latin typeface="Arial" panose="020B0604020202020204" pitchFamily="34" charset="0"/>
                <a:cs typeface="Arial" panose="020B0604020202020204" pitchFamily="34" charset="0"/>
              </a:rPr>
              <a:t>the Lord Himself will descend from heaven with a shout, with the voice of </a:t>
            </a:r>
            <a:r>
              <a:rPr lang="en-US" sz="1900" b="1" i="1" u="sng" dirty="0">
                <a:solidFill>
                  <a:schemeClr val="bg1"/>
                </a:solidFill>
                <a:latin typeface="Arial" panose="020B0604020202020204" pitchFamily="34" charset="0"/>
                <a:cs typeface="Arial" panose="020B0604020202020204" pitchFamily="34" charset="0"/>
              </a:rPr>
              <a:t>the</a:t>
            </a:r>
            <a:r>
              <a:rPr lang="en-US" sz="1900" b="1" u="sng" dirty="0">
                <a:solidFill>
                  <a:schemeClr val="bg1"/>
                </a:solidFill>
                <a:latin typeface="Arial" panose="020B0604020202020204" pitchFamily="34" charset="0"/>
                <a:cs typeface="Arial" panose="020B0604020202020204" pitchFamily="34" charset="0"/>
              </a:rPr>
              <a:t> archangel and with the trumpet of God, and the dead in Christ will rise first. </a:t>
            </a:r>
            <a:r>
              <a:rPr lang="en-US" sz="1900" b="1" u="sng" baseline="30000" dirty="0">
                <a:solidFill>
                  <a:schemeClr val="bg1"/>
                </a:solidFill>
                <a:latin typeface="Arial" panose="020B0604020202020204" pitchFamily="34" charset="0"/>
                <a:cs typeface="Arial" panose="020B0604020202020204" pitchFamily="34" charset="0"/>
              </a:rPr>
              <a:t>17</a:t>
            </a:r>
            <a:r>
              <a:rPr lang="en-US" sz="1900" b="1" u="sng" dirty="0">
                <a:solidFill>
                  <a:schemeClr val="bg1"/>
                </a:solidFill>
                <a:latin typeface="Arial" panose="020B0604020202020204" pitchFamily="34" charset="0"/>
                <a:cs typeface="Arial" panose="020B0604020202020204" pitchFamily="34" charset="0"/>
              </a:rPr>
              <a:t> Then we who are alive and remain will be caught up together with them in the clouds to meet the Lord in the air, and so we shall always be with the Lord. </a:t>
            </a:r>
            <a:r>
              <a:rPr lang="en-US" sz="1900" b="1" u="sng" baseline="30000" dirty="0">
                <a:solidFill>
                  <a:schemeClr val="bg1"/>
                </a:solidFill>
                <a:latin typeface="Arial" panose="020B0604020202020204" pitchFamily="34" charset="0"/>
                <a:cs typeface="Arial" panose="020B0604020202020204" pitchFamily="34" charset="0"/>
              </a:rPr>
              <a:t>18</a:t>
            </a:r>
            <a:r>
              <a:rPr lang="en-US" sz="1900" b="1" u="sng" dirty="0">
                <a:solidFill>
                  <a:schemeClr val="bg1"/>
                </a:solidFill>
                <a:latin typeface="Arial" panose="020B0604020202020204" pitchFamily="34" charset="0"/>
                <a:cs typeface="Arial" panose="020B0604020202020204" pitchFamily="34" charset="0"/>
              </a:rPr>
              <a:t> Therefore comfort one another with these words</a:t>
            </a:r>
            <a:r>
              <a:rPr lang="en-US" sz="1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9" grpId="1" animBg="1"/>
      <p:bldP spid="10"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170646"/>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11:37–38 (NASB95) </a:t>
            </a:r>
          </a:p>
          <a:p>
            <a:pPr>
              <a:lnSpc>
                <a:spcPct val="150000"/>
              </a:lnSpc>
            </a:pPr>
            <a:r>
              <a:rPr lang="en-US" sz="2200" b="1" baseline="30000" dirty="0">
                <a:latin typeface="Arial" pitchFamily="34" charset="0"/>
                <a:cs typeface="Arial" pitchFamily="34" charset="0"/>
              </a:rPr>
              <a:t>37</a:t>
            </a:r>
            <a:r>
              <a:rPr lang="en-US" sz="2200" b="1" dirty="0">
                <a:latin typeface="Arial" pitchFamily="34" charset="0"/>
                <a:cs typeface="Arial" pitchFamily="34" charset="0"/>
              </a:rPr>
              <a:t> But some of them said, “Could not this man, who opened the eyes of the blind man, have kept this man also from dying?”</a:t>
            </a:r>
            <a:r>
              <a:rPr lang="en-US" sz="2200" b="1" baseline="30000" dirty="0">
                <a:latin typeface="Arial" pitchFamily="34" charset="0"/>
                <a:cs typeface="Arial" pitchFamily="34" charset="0"/>
              </a:rPr>
              <a:t> 38</a:t>
            </a:r>
            <a:r>
              <a:rPr lang="en-US" sz="2200" b="1" dirty="0">
                <a:latin typeface="Arial" pitchFamily="34" charset="0"/>
                <a:cs typeface="Arial" pitchFamily="34" charset="0"/>
              </a:rPr>
              <a:t> So Jesus, again being deeply moved within, came to the tomb. Now it was a cave, and a stone was lying against it.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68855" y="33141"/>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Obvious “YES”</a:t>
            </a:r>
            <a:endParaRPr lang="en-US" dirty="0"/>
          </a:p>
        </p:txBody>
      </p:sp>
      <p:sp>
        <p:nvSpPr>
          <p:cNvPr id="5" name="Rectangle 4"/>
          <p:cNvSpPr/>
          <p:nvPr/>
        </p:nvSpPr>
        <p:spPr>
          <a:xfrm>
            <a:off x="4751734" y="4399280"/>
            <a:ext cx="4209385" cy="19926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 (NASB95) </a:t>
            </a:r>
          </a:p>
          <a:p>
            <a:r>
              <a:rPr lang="en-US" sz="2000" b="1" baseline="30000" dirty="0">
                <a:solidFill>
                  <a:schemeClr val="bg1"/>
                </a:solidFill>
                <a:latin typeface="Arial" pitchFamily="34" charset="0"/>
                <a:cs typeface="Arial" pitchFamily="34" charset="0"/>
              </a:rPr>
              <a:t>4</a:t>
            </a:r>
            <a:r>
              <a:rPr lang="en-US" sz="2000" b="1" dirty="0">
                <a:solidFill>
                  <a:schemeClr val="bg1"/>
                </a:solidFill>
                <a:latin typeface="Arial" pitchFamily="34" charset="0"/>
                <a:cs typeface="Arial" pitchFamily="34" charset="0"/>
              </a:rPr>
              <a:t> But when Jesus heard </a:t>
            </a:r>
            <a:r>
              <a:rPr lang="en-US" sz="2000" b="1" i="1" dirty="0">
                <a:solidFill>
                  <a:schemeClr val="bg1"/>
                </a:solidFill>
                <a:latin typeface="Arial" pitchFamily="34" charset="0"/>
                <a:cs typeface="Arial" pitchFamily="34" charset="0"/>
              </a:rPr>
              <a:t>this</a:t>
            </a:r>
            <a:r>
              <a:rPr lang="en-US" sz="2000" b="1" dirty="0">
                <a:solidFill>
                  <a:schemeClr val="bg1"/>
                </a:solidFill>
                <a:latin typeface="Arial" pitchFamily="34" charset="0"/>
                <a:cs typeface="Arial" pitchFamily="34" charset="0"/>
              </a:rPr>
              <a:t>, He said, “This sickness is not to end in death, but </a:t>
            </a:r>
            <a:r>
              <a:rPr lang="en-US" sz="2000" b="1" u="sng" dirty="0">
                <a:solidFill>
                  <a:schemeClr val="bg1"/>
                </a:solidFill>
                <a:latin typeface="Arial" pitchFamily="34" charset="0"/>
                <a:cs typeface="Arial" pitchFamily="34" charset="0"/>
              </a:rPr>
              <a:t>for the glory of God, so that the Son of God may be glorified by it</a:t>
            </a:r>
            <a:r>
              <a:rPr lang="en-US" sz="2000" b="1" dirty="0">
                <a:solidFill>
                  <a:schemeClr val="bg1"/>
                </a:solidFill>
                <a:latin typeface="Arial" pitchFamily="34" charset="0"/>
                <a:cs typeface="Arial" pitchFamily="34" charset="0"/>
              </a:rPr>
              <a:t>.”</a:t>
            </a:r>
          </a:p>
        </p:txBody>
      </p:sp>
      <p:sp>
        <p:nvSpPr>
          <p:cNvPr id="6" name="Rectangle 5"/>
          <p:cNvSpPr>
            <a:spLocks noChangeArrowheads="1"/>
          </p:cNvSpPr>
          <p:nvPr/>
        </p:nvSpPr>
        <p:spPr bwMode="auto">
          <a:xfrm>
            <a:off x="4568853" y="460696"/>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Clearly by the question we can see that their faith doesn’t rest on WHO Jesus is, but on his miracles</a:t>
            </a:r>
            <a:endParaRPr lang="en-US" dirty="0"/>
          </a:p>
        </p:txBody>
      </p:sp>
      <p:sp>
        <p:nvSpPr>
          <p:cNvPr id="9" name="Rectangle 8"/>
          <p:cNvSpPr>
            <a:spLocks noChangeArrowheads="1"/>
          </p:cNvSpPr>
          <p:nvPr/>
        </p:nvSpPr>
        <p:spPr bwMode="auto">
          <a:xfrm>
            <a:off x="4568851" y="1907073"/>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This may be why he was </a:t>
            </a:r>
            <a:r>
              <a:rPr lang="en-US" sz="2200" b="1" i="1" dirty="0">
                <a:latin typeface="Arial" panose="020B0604020202020204" pitchFamily="34" charset="0"/>
                <a:cs typeface="Arial" panose="020B0604020202020204" pitchFamily="34" charset="0"/>
              </a:rPr>
              <a:t>deeply moved within</a:t>
            </a:r>
            <a:r>
              <a:rPr lang="en-US" sz="2200" b="1" dirty="0">
                <a:latin typeface="Arial" panose="020B0604020202020204" pitchFamily="34" charset="0"/>
                <a:cs typeface="Arial" panose="020B0604020202020204" pitchFamily="34" charset="0"/>
              </a:rPr>
              <a:t>, due to their lack of faith</a:t>
            </a:r>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170646"/>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11:39–40 (NASB95) </a:t>
            </a:r>
          </a:p>
          <a:p>
            <a:pPr>
              <a:lnSpc>
                <a:spcPct val="150000"/>
              </a:lnSpc>
            </a:pPr>
            <a:r>
              <a:rPr lang="en-US" sz="2200" b="1" baseline="30000" dirty="0">
                <a:latin typeface="Arial" pitchFamily="34" charset="0"/>
                <a:cs typeface="Arial" pitchFamily="34" charset="0"/>
              </a:rPr>
              <a:t>39</a:t>
            </a:r>
            <a:r>
              <a:rPr lang="en-US" sz="2200" b="1" dirty="0">
                <a:latin typeface="Arial" pitchFamily="34" charset="0"/>
                <a:cs typeface="Arial" pitchFamily="34" charset="0"/>
              </a:rPr>
              <a:t> Jesus said, “Remove the stone.” Martha, the sister of the deceased, said to Him, “Lord, by this time there will be a stench, for he has been </a:t>
            </a:r>
            <a:r>
              <a:rPr lang="en-US" sz="2200" b="1" i="1" dirty="0">
                <a:latin typeface="Arial" pitchFamily="34" charset="0"/>
                <a:cs typeface="Arial" pitchFamily="34" charset="0"/>
              </a:rPr>
              <a:t>dead</a:t>
            </a:r>
            <a:r>
              <a:rPr lang="en-US" sz="2200" b="1" dirty="0">
                <a:latin typeface="Arial" pitchFamily="34" charset="0"/>
                <a:cs typeface="Arial" pitchFamily="34" charset="0"/>
              </a:rPr>
              <a:t> four days.”</a:t>
            </a:r>
            <a:r>
              <a:rPr lang="en-US" sz="2200" b="1" baseline="30000" dirty="0">
                <a:latin typeface="Arial" pitchFamily="34" charset="0"/>
                <a:cs typeface="Arial" pitchFamily="34" charset="0"/>
              </a:rPr>
              <a:t> 40</a:t>
            </a:r>
            <a:r>
              <a:rPr lang="en-US" sz="2200" b="1" dirty="0">
                <a:latin typeface="Arial" pitchFamily="34" charset="0"/>
                <a:cs typeface="Arial" pitchFamily="34" charset="0"/>
              </a:rPr>
              <a:t> Jesus said to her, “Did I not say to you that if you believe, you will see the glory of God?”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Four days – </a:t>
            </a:r>
            <a:r>
              <a:rPr lang="en-US" sz="2200" b="1" dirty="0">
                <a:latin typeface="Arial" panose="020B0604020202020204" pitchFamily="34" charset="0"/>
                <a:cs typeface="Arial" panose="020B0604020202020204" pitchFamily="34" charset="0"/>
              </a:rPr>
              <a:t>no one could deny the sign!</a:t>
            </a:r>
            <a:endParaRPr lang="en-US" i="1" dirty="0"/>
          </a:p>
        </p:txBody>
      </p:sp>
      <p:sp>
        <p:nvSpPr>
          <p:cNvPr id="5" name="Rectangle 4"/>
          <p:cNvSpPr>
            <a:spLocks noChangeArrowheads="1"/>
          </p:cNvSpPr>
          <p:nvPr/>
        </p:nvSpPr>
        <p:spPr bwMode="auto">
          <a:xfrm>
            <a:off x="4568855" y="806691"/>
            <a:ext cx="4575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you will see the glory of God</a:t>
            </a:r>
            <a:endParaRPr lang="en-US" i="1" dirty="0"/>
          </a:p>
        </p:txBody>
      </p:sp>
      <p:sp>
        <p:nvSpPr>
          <p:cNvPr id="6" name="Rectangle 5"/>
          <p:cNvSpPr/>
          <p:nvPr/>
        </p:nvSpPr>
        <p:spPr>
          <a:xfrm>
            <a:off x="4751734" y="4481950"/>
            <a:ext cx="4209385" cy="19926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11:4 (NASB95) </a:t>
            </a:r>
          </a:p>
          <a:p>
            <a:r>
              <a:rPr lang="en-US" sz="2000" b="1" baseline="30000" dirty="0">
                <a:solidFill>
                  <a:schemeClr val="bg1"/>
                </a:solidFill>
                <a:latin typeface="Arial" pitchFamily="34" charset="0"/>
                <a:cs typeface="Arial" pitchFamily="34" charset="0"/>
              </a:rPr>
              <a:t>4</a:t>
            </a:r>
            <a:r>
              <a:rPr lang="en-US" sz="2000" b="1" dirty="0">
                <a:solidFill>
                  <a:schemeClr val="bg1"/>
                </a:solidFill>
                <a:latin typeface="Arial" pitchFamily="34" charset="0"/>
                <a:cs typeface="Arial" pitchFamily="34" charset="0"/>
              </a:rPr>
              <a:t> But when Jesus heard </a:t>
            </a:r>
            <a:r>
              <a:rPr lang="en-US" sz="2000" b="1" i="1" dirty="0">
                <a:solidFill>
                  <a:schemeClr val="bg1"/>
                </a:solidFill>
                <a:latin typeface="Arial" pitchFamily="34" charset="0"/>
                <a:cs typeface="Arial" pitchFamily="34" charset="0"/>
              </a:rPr>
              <a:t>this</a:t>
            </a:r>
            <a:r>
              <a:rPr lang="en-US" sz="2000" b="1" dirty="0">
                <a:solidFill>
                  <a:schemeClr val="bg1"/>
                </a:solidFill>
                <a:latin typeface="Arial" pitchFamily="34" charset="0"/>
                <a:cs typeface="Arial" pitchFamily="34" charset="0"/>
              </a:rPr>
              <a:t>, He said, “This sickness is not to end in death, but </a:t>
            </a:r>
            <a:r>
              <a:rPr lang="en-US" sz="2000" b="1" u="sng" dirty="0">
                <a:solidFill>
                  <a:schemeClr val="bg1"/>
                </a:solidFill>
                <a:latin typeface="Arial" pitchFamily="34" charset="0"/>
                <a:cs typeface="Arial" pitchFamily="34" charset="0"/>
              </a:rPr>
              <a:t>for the glory of God, so that the Son of God may be glorified by it</a:t>
            </a:r>
            <a:r>
              <a:rPr lang="en-US" sz="2000" b="1" dirty="0">
                <a:solidFill>
                  <a:schemeClr val="bg1"/>
                </a:solidFill>
                <a:latin typeface="Arial" pitchFamily="34" charset="0"/>
                <a:cs typeface="Arial" pitchFamily="34" charset="0"/>
              </a:rPr>
              <a:t>.”</a:t>
            </a:r>
          </a:p>
        </p:txBody>
      </p:sp>
      <p:sp>
        <p:nvSpPr>
          <p:cNvPr id="9" name="Rectangle 8"/>
          <p:cNvSpPr>
            <a:spLocks noChangeArrowheads="1"/>
          </p:cNvSpPr>
          <p:nvPr/>
        </p:nvSpPr>
        <p:spPr bwMode="auto">
          <a:xfrm>
            <a:off x="4572000" y="123947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Faith of Mary &amp; Martha is in stark contrast to the chief priests</a:t>
            </a:r>
            <a:endParaRPr lang="en-US" dirty="0"/>
          </a:p>
        </p:txBody>
      </p:sp>
      <p:sp>
        <p:nvSpPr>
          <p:cNvPr id="10" name="Rectangle 9"/>
          <p:cNvSpPr/>
          <p:nvPr/>
        </p:nvSpPr>
        <p:spPr>
          <a:xfrm>
            <a:off x="4751734" y="2776917"/>
            <a:ext cx="4209385" cy="369765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12:10–11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But the chief priests planned to put Lazarus to death also; </a:t>
            </a:r>
            <a:r>
              <a:rPr lang="en-US" sz="2000" b="1" baseline="30000" dirty="0">
                <a:solidFill>
                  <a:schemeClr val="bg1"/>
                </a:solidFill>
                <a:latin typeface="Arial" panose="020B0604020202020204" pitchFamily="34" charset="0"/>
                <a:cs typeface="Arial" panose="020B0604020202020204" pitchFamily="34" charset="0"/>
              </a:rPr>
              <a:t>11</a:t>
            </a:r>
            <a:r>
              <a:rPr lang="en-US" sz="2000" b="1" dirty="0">
                <a:solidFill>
                  <a:schemeClr val="bg1"/>
                </a:solidFill>
                <a:latin typeface="Arial" panose="020B0604020202020204" pitchFamily="34" charset="0"/>
                <a:cs typeface="Arial" panose="020B0604020202020204" pitchFamily="34" charset="0"/>
              </a:rPr>
              <a:t> because on account of him many of the Jews were going away and were believing in Jesus.</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 </a:t>
            </a:r>
          </a:p>
          <a:p>
            <a:r>
              <a:rPr lang="en-US" sz="2000" b="1" dirty="0">
                <a:solidFill>
                  <a:schemeClr val="bg1"/>
                </a:solidFill>
                <a:latin typeface="Arial" panose="020B0604020202020204" pitchFamily="34" charset="0"/>
                <a:cs typeface="Arial" panose="020B0604020202020204" pitchFamily="34" charset="0"/>
              </a:rPr>
              <a:t>John 12:37 (NASB95) </a:t>
            </a:r>
          </a:p>
          <a:p>
            <a:r>
              <a:rPr lang="en-US" sz="2000" b="1" baseline="30000" dirty="0">
                <a:solidFill>
                  <a:schemeClr val="bg1"/>
                </a:solidFill>
                <a:latin typeface="Arial" panose="020B0604020202020204" pitchFamily="34" charset="0"/>
                <a:cs typeface="Arial" panose="020B0604020202020204" pitchFamily="34" charset="0"/>
              </a:rPr>
              <a:t>37</a:t>
            </a:r>
            <a:r>
              <a:rPr lang="en-US" sz="2000" b="1" dirty="0">
                <a:solidFill>
                  <a:schemeClr val="bg1"/>
                </a:solidFill>
                <a:latin typeface="Arial" panose="020B0604020202020204" pitchFamily="34" charset="0"/>
                <a:cs typeface="Arial" panose="020B0604020202020204" pitchFamily="34" charset="0"/>
              </a:rPr>
              <a:t> But though He had performed so many signs before them, </a:t>
            </a:r>
            <a:r>
              <a:rPr lang="en-US" sz="2000" b="1" i="1" dirty="0">
                <a:solidFill>
                  <a:schemeClr val="bg1"/>
                </a:solidFill>
                <a:latin typeface="Arial" panose="020B0604020202020204" pitchFamily="34" charset="0"/>
                <a:cs typeface="Arial" panose="020B0604020202020204" pitchFamily="34" charset="0"/>
              </a:rPr>
              <a:t>yet</a:t>
            </a:r>
            <a:r>
              <a:rPr lang="en-US" sz="2000" b="1" dirty="0">
                <a:solidFill>
                  <a:schemeClr val="bg1"/>
                </a:solidFill>
                <a:latin typeface="Arial" panose="020B0604020202020204" pitchFamily="34" charset="0"/>
                <a:cs typeface="Arial" panose="020B0604020202020204" pitchFamily="34" charset="0"/>
              </a:rPr>
              <a:t> they were not believing in Him.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170646"/>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11:41–44 (NASB95) </a:t>
            </a:r>
          </a:p>
          <a:p>
            <a:pPr>
              <a:lnSpc>
                <a:spcPct val="150000"/>
              </a:lnSpc>
            </a:pPr>
            <a:r>
              <a:rPr lang="en-US" sz="2200" b="1" baseline="30000" dirty="0">
                <a:latin typeface="Arial" pitchFamily="34" charset="0"/>
                <a:cs typeface="Arial" pitchFamily="34" charset="0"/>
              </a:rPr>
              <a:t>41</a:t>
            </a:r>
            <a:r>
              <a:rPr lang="en-US" sz="2200" b="1" dirty="0">
                <a:latin typeface="Arial" pitchFamily="34" charset="0"/>
                <a:cs typeface="Arial" pitchFamily="34" charset="0"/>
              </a:rPr>
              <a:t> So they removed the stone. Then Jesus raised His eyes, and said, “Father, I thank You that You have heard Me. </a:t>
            </a:r>
            <a:r>
              <a:rPr lang="en-US" sz="2200" b="1" baseline="30000" dirty="0">
                <a:latin typeface="Arial" pitchFamily="34" charset="0"/>
                <a:cs typeface="Arial" pitchFamily="34" charset="0"/>
              </a:rPr>
              <a:t>42</a:t>
            </a:r>
            <a:r>
              <a:rPr lang="en-US" sz="2200" b="1" dirty="0">
                <a:latin typeface="Arial" pitchFamily="34" charset="0"/>
                <a:cs typeface="Arial" pitchFamily="34" charset="0"/>
              </a:rPr>
              <a:t> “I knew that You always hear Me; but because of the people standing around I said it, so that they may believe that You sent Me.”</a:t>
            </a:r>
          </a:p>
        </p:txBody>
      </p:sp>
      <p:sp>
        <p:nvSpPr>
          <p:cNvPr id="5" name="Rectangle 4"/>
          <p:cNvSpPr/>
          <p:nvPr/>
        </p:nvSpPr>
        <p:spPr>
          <a:xfrm>
            <a:off x="4623250" y="33141"/>
            <a:ext cx="4418175" cy="4600042"/>
          </a:xfrm>
          <a:prstGeom prst="rect">
            <a:avLst/>
          </a:prstGeom>
        </p:spPr>
        <p:txBody>
          <a:bodyPr wrap="square">
            <a:spAutoFit/>
          </a:bodyPr>
          <a:lstStyle/>
          <a:p>
            <a:pPr>
              <a:lnSpc>
                <a:spcPct val="150000"/>
              </a:lnSpc>
            </a:pPr>
            <a:r>
              <a:rPr lang="en-US" sz="2200" b="1" baseline="30000" dirty="0">
                <a:latin typeface="Arial" pitchFamily="34" charset="0"/>
                <a:cs typeface="Arial" pitchFamily="34" charset="0"/>
              </a:rPr>
              <a:t>43</a:t>
            </a:r>
            <a:r>
              <a:rPr lang="en-US" sz="2200" b="1" dirty="0">
                <a:latin typeface="Arial" pitchFamily="34" charset="0"/>
                <a:cs typeface="Arial" pitchFamily="34" charset="0"/>
              </a:rPr>
              <a:t> When He had said these things, He cried out with a loud voice, “Lazarus, come forth.” </a:t>
            </a:r>
            <a:r>
              <a:rPr lang="en-US" sz="2200" b="1" baseline="30000" dirty="0">
                <a:latin typeface="Arial" pitchFamily="34" charset="0"/>
                <a:cs typeface="Arial" pitchFamily="34" charset="0"/>
              </a:rPr>
              <a:t>44</a:t>
            </a:r>
            <a:r>
              <a:rPr lang="en-US" sz="2200" b="1" dirty="0">
                <a:latin typeface="Arial" pitchFamily="34" charset="0"/>
                <a:cs typeface="Arial" pitchFamily="34" charset="0"/>
              </a:rPr>
              <a:t> The man who had died came forth, bound hand and foot with wrappings, and his face was wrapped around with a cloth. Jesus said to them, “Unbind him, and let him go.”</a:t>
            </a:r>
          </a:p>
        </p:txBody>
      </p:sp>
      <p:cxnSp>
        <p:nvCxnSpPr>
          <p:cNvPr id="9" name="Straight Connector 8"/>
          <p:cNvCxnSpPr/>
          <p:nvPr/>
        </p:nvCxnSpPr>
        <p:spPr>
          <a:xfrm>
            <a:off x="4572000" y="0"/>
            <a:ext cx="0" cy="5080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54394" y="5203787"/>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Earlier He healed the Nobleman’s son from a distance – </a:t>
            </a:r>
            <a:r>
              <a:rPr lang="en-US" sz="2200" b="1" dirty="0" err="1">
                <a:latin typeface="Arial" panose="020B0604020202020204" pitchFamily="34" charset="0"/>
                <a:cs typeface="Arial" panose="020B0604020202020204" pitchFamily="34" charset="0"/>
              </a:rPr>
              <a:t>Jn</a:t>
            </a:r>
            <a:r>
              <a:rPr lang="en-US" sz="2200" b="1" dirty="0">
                <a:latin typeface="Arial" panose="020B0604020202020204" pitchFamily="34" charset="0"/>
                <a:cs typeface="Arial" panose="020B0604020202020204" pitchFamily="34" charset="0"/>
              </a:rPr>
              <a:t> 4:46-54 … here he comes to the tomb</a:t>
            </a:r>
            <a:endParaRPr lang="en-US" dirty="0"/>
          </a:p>
        </p:txBody>
      </p:sp>
      <p:cxnSp>
        <p:nvCxnSpPr>
          <p:cNvPr id="8" name="Straight Connector 7"/>
          <p:cNvCxnSpPr/>
          <p:nvPr/>
        </p:nvCxnSpPr>
        <p:spPr>
          <a:xfrm flipH="1">
            <a:off x="168352" y="5080000"/>
            <a:ext cx="878260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4572000" y="5203787"/>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Resurrection of Jesus the grave clothes were neatly folded … Jesus would never need them again!</a:t>
            </a:r>
            <a:endParaRPr lang="en-US" dirty="0"/>
          </a:p>
        </p:txBody>
      </p:sp>
      <p:sp>
        <p:nvSpPr>
          <p:cNvPr id="12" name="Rectangle 11"/>
          <p:cNvSpPr/>
          <p:nvPr/>
        </p:nvSpPr>
        <p:spPr>
          <a:xfrm>
            <a:off x="0" y="4051190"/>
            <a:ext cx="4572000" cy="279665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20:6–7 (NASB95) </a:t>
            </a:r>
          </a:p>
          <a:p>
            <a:r>
              <a:rPr lang="en-US" sz="2000" b="1" baseline="30000" dirty="0">
                <a:solidFill>
                  <a:schemeClr val="bg1"/>
                </a:solidFill>
                <a:latin typeface="Arial" panose="020B0604020202020204" pitchFamily="34" charset="0"/>
                <a:cs typeface="Arial" panose="020B0604020202020204" pitchFamily="34" charset="0"/>
              </a:rPr>
              <a:t>6</a:t>
            </a:r>
            <a:r>
              <a:rPr lang="en-US" sz="2000" b="1" dirty="0">
                <a:solidFill>
                  <a:schemeClr val="bg1"/>
                </a:solidFill>
                <a:latin typeface="Arial" panose="020B0604020202020204" pitchFamily="34" charset="0"/>
                <a:cs typeface="Arial" panose="020B0604020202020204" pitchFamily="34" charset="0"/>
              </a:rPr>
              <a:t> And so Simon Peter also came, following him, and entered the tomb; and he saw the </a:t>
            </a:r>
            <a:r>
              <a:rPr lang="en-US" sz="2000" b="1" u="sng" dirty="0">
                <a:solidFill>
                  <a:schemeClr val="bg1"/>
                </a:solidFill>
                <a:latin typeface="Arial" panose="020B0604020202020204" pitchFamily="34" charset="0"/>
                <a:cs typeface="Arial" panose="020B0604020202020204" pitchFamily="34" charset="0"/>
              </a:rPr>
              <a:t>linen wrappings lying </a:t>
            </a:r>
            <a:r>
              <a:rPr lang="en-US" sz="2000" b="1" i="1" u="sng" dirty="0">
                <a:solidFill>
                  <a:schemeClr val="bg1"/>
                </a:solidFill>
                <a:latin typeface="Arial" panose="020B0604020202020204" pitchFamily="34" charset="0"/>
                <a:cs typeface="Arial" panose="020B0604020202020204" pitchFamily="34" charset="0"/>
              </a:rPr>
              <a:t>there,</a:t>
            </a:r>
            <a:r>
              <a:rPr lang="en-US" sz="2000" b="1" u="sng" dirty="0">
                <a:solidFill>
                  <a:schemeClr val="bg1"/>
                </a:solidFill>
                <a:latin typeface="Arial" panose="020B0604020202020204" pitchFamily="34" charset="0"/>
                <a:cs typeface="Arial" panose="020B0604020202020204" pitchFamily="34" charset="0"/>
              </a:rPr>
              <a:t> </a:t>
            </a:r>
            <a:r>
              <a:rPr lang="en-US" sz="2000" b="1" u="sng" baseline="30000" dirty="0">
                <a:solidFill>
                  <a:schemeClr val="bg1"/>
                </a:solidFill>
                <a:latin typeface="Arial" panose="020B0604020202020204" pitchFamily="34" charset="0"/>
                <a:cs typeface="Arial" panose="020B0604020202020204" pitchFamily="34" charset="0"/>
              </a:rPr>
              <a:t>7</a:t>
            </a:r>
            <a:r>
              <a:rPr lang="en-US" sz="2000" b="1" u="sng" dirty="0">
                <a:solidFill>
                  <a:schemeClr val="bg1"/>
                </a:solidFill>
                <a:latin typeface="Arial" panose="020B0604020202020204" pitchFamily="34" charset="0"/>
                <a:cs typeface="Arial" panose="020B0604020202020204" pitchFamily="34" charset="0"/>
              </a:rPr>
              <a:t> and the face-cloth</a:t>
            </a:r>
            <a:r>
              <a:rPr lang="en-US" sz="2000" b="1" dirty="0">
                <a:solidFill>
                  <a:schemeClr val="bg1"/>
                </a:solidFill>
                <a:latin typeface="Arial" panose="020B0604020202020204" pitchFamily="34" charset="0"/>
                <a:cs typeface="Arial" panose="020B0604020202020204" pitchFamily="34" charset="0"/>
              </a:rPr>
              <a:t> which had been on His head, not lying with the linen wrappings, but </a:t>
            </a:r>
            <a:r>
              <a:rPr lang="en-US" sz="2000" b="1" u="sng" dirty="0">
                <a:solidFill>
                  <a:schemeClr val="bg1"/>
                </a:solidFill>
                <a:latin typeface="Arial" panose="020B0604020202020204" pitchFamily="34" charset="0"/>
                <a:cs typeface="Arial" panose="020B0604020202020204" pitchFamily="34" charset="0"/>
              </a:rPr>
              <a:t>rolled up in a place by itself</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4154984"/>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11:45–46 (NASB95) </a:t>
            </a:r>
          </a:p>
          <a:p>
            <a:pPr>
              <a:lnSpc>
                <a:spcPct val="150000"/>
              </a:lnSpc>
            </a:pPr>
            <a:r>
              <a:rPr lang="en-US" sz="2200" b="1" baseline="30000" dirty="0">
                <a:latin typeface="Arial" pitchFamily="34" charset="0"/>
                <a:cs typeface="Arial" pitchFamily="34" charset="0"/>
              </a:rPr>
              <a:t>45</a:t>
            </a:r>
            <a:r>
              <a:rPr lang="en-US" sz="2200" b="1" dirty="0">
                <a:latin typeface="Arial" pitchFamily="34" charset="0"/>
                <a:cs typeface="Arial" pitchFamily="34" charset="0"/>
              </a:rPr>
              <a:t> Therefore many of the Jews who came to Mary, and saw what He had done, believed in Him. </a:t>
            </a:r>
            <a:r>
              <a:rPr lang="en-US" sz="2200" b="1" baseline="30000" dirty="0">
                <a:latin typeface="Arial" pitchFamily="34" charset="0"/>
                <a:cs typeface="Arial" pitchFamily="34" charset="0"/>
              </a:rPr>
              <a:t>46</a:t>
            </a:r>
            <a:r>
              <a:rPr lang="en-US" sz="2200" b="1" dirty="0">
                <a:latin typeface="Arial" pitchFamily="34" charset="0"/>
                <a:cs typeface="Arial" pitchFamily="34" charset="0"/>
              </a:rPr>
              <a:t> But some of them went to the Pharisees and told them the things which Jesus had done.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Again, many believe, some do not</a:t>
            </a:r>
            <a:endParaRPr lang="en-US" dirty="0"/>
          </a:p>
        </p:txBody>
      </p:sp>
      <p:sp>
        <p:nvSpPr>
          <p:cNvPr id="5" name="Rectangle 4"/>
          <p:cNvSpPr>
            <a:spLocks noChangeArrowheads="1"/>
          </p:cNvSpPr>
          <p:nvPr/>
        </p:nvSpPr>
        <p:spPr bwMode="auto">
          <a:xfrm>
            <a:off x="4568855" y="810023"/>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The Jews are not always opponents of Jesus</a:t>
            </a:r>
            <a:endParaRPr lang="en-US" dirty="0"/>
          </a:p>
        </p:txBody>
      </p:sp>
      <p:sp>
        <p:nvSpPr>
          <p:cNvPr id="9" name="Rectangle 8"/>
          <p:cNvSpPr>
            <a:spLocks noChangeArrowheads="1"/>
          </p:cNvSpPr>
          <p:nvPr/>
        </p:nvSpPr>
        <p:spPr bwMode="auto">
          <a:xfrm>
            <a:off x="4575145" y="1579464"/>
            <a:ext cx="457514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For some it does not matter how much evidence you give them … they are not going to believe because they do not want to!</a:t>
            </a:r>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678478"/>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11:47–48 (NASB95) </a:t>
            </a:r>
          </a:p>
          <a:p>
            <a:pPr>
              <a:lnSpc>
                <a:spcPct val="150000"/>
              </a:lnSpc>
            </a:pPr>
            <a:r>
              <a:rPr lang="en-US" sz="2200" b="1" baseline="30000" dirty="0">
                <a:latin typeface="Arial" pitchFamily="34" charset="0"/>
                <a:cs typeface="Arial" pitchFamily="34" charset="0"/>
              </a:rPr>
              <a:t>47</a:t>
            </a:r>
            <a:r>
              <a:rPr lang="en-US" sz="2200" b="1" dirty="0">
                <a:latin typeface="Arial" pitchFamily="34" charset="0"/>
                <a:cs typeface="Arial" pitchFamily="34" charset="0"/>
              </a:rPr>
              <a:t> Therefore the chief priests and the Pharisees convened a council, and were saying, “What are we doing? For this man is performing many signs. </a:t>
            </a:r>
            <a:r>
              <a:rPr lang="en-US" sz="2200" b="1" baseline="30000" dirty="0">
                <a:latin typeface="Arial" pitchFamily="34" charset="0"/>
                <a:cs typeface="Arial" pitchFamily="34" charset="0"/>
              </a:rPr>
              <a:t>48</a:t>
            </a:r>
            <a:r>
              <a:rPr lang="en-US" sz="2200" b="1" dirty="0">
                <a:latin typeface="Arial" pitchFamily="34" charset="0"/>
                <a:cs typeface="Arial" pitchFamily="34" charset="0"/>
              </a:rPr>
              <a:t> “If we let Him </a:t>
            </a:r>
            <a:r>
              <a:rPr lang="en-US" sz="2200" b="1" i="1" dirty="0">
                <a:latin typeface="Arial" pitchFamily="34" charset="0"/>
                <a:cs typeface="Arial" pitchFamily="34" charset="0"/>
              </a:rPr>
              <a:t>go on</a:t>
            </a:r>
            <a:r>
              <a:rPr lang="en-US" sz="2200" b="1" dirty="0">
                <a:latin typeface="Arial" pitchFamily="34" charset="0"/>
                <a:cs typeface="Arial" pitchFamily="34" charset="0"/>
              </a:rPr>
              <a:t> like this, all men will believe in Him, and the Romans will come and take away both our place and our nation.”</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Words of Abraham to the rich man quoted by Jesus in Luke 16:31 are well illustrated here</a:t>
            </a:r>
            <a:endParaRPr lang="en-US" dirty="0"/>
          </a:p>
        </p:txBody>
      </p:sp>
      <p:sp>
        <p:nvSpPr>
          <p:cNvPr id="6" name="Rectangle 5"/>
          <p:cNvSpPr/>
          <p:nvPr/>
        </p:nvSpPr>
        <p:spPr>
          <a:xfrm>
            <a:off x="4969226" y="4714240"/>
            <a:ext cx="3780692" cy="193427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Luke 16:31 (NASB95) </a:t>
            </a:r>
          </a:p>
          <a:p>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he said to him, ‘</a:t>
            </a:r>
            <a:r>
              <a:rPr lang="en-US" sz="2000" b="1" u="sng" dirty="0">
                <a:solidFill>
                  <a:schemeClr val="bg1"/>
                </a:solidFill>
                <a:latin typeface="Arial" panose="020B0604020202020204" pitchFamily="34" charset="0"/>
                <a:cs typeface="Arial" panose="020B0604020202020204" pitchFamily="34" charset="0"/>
              </a:rPr>
              <a:t>If they do not listen to Moses and the Prophets, they will not be persuaded even if someone rises from the dead</a:t>
            </a:r>
            <a:r>
              <a:rPr lang="en-US" sz="2000" b="1" dirty="0">
                <a:solidFill>
                  <a:schemeClr val="bg1"/>
                </a:solidFill>
                <a:latin typeface="Arial" panose="020B0604020202020204" pitchFamily="34" charset="0"/>
                <a:cs typeface="Arial" panose="020B0604020202020204" pitchFamily="34" charset="0"/>
              </a:rPr>
              <a:t>.’ ” </a:t>
            </a:r>
          </a:p>
        </p:txBody>
      </p:sp>
      <p:sp>
        <p:nvSpPr>
          <p:cNvPr id="9" name="Rectangle 8"/>
          <p:cNvSpPr>
            <a:spLocks noChangeArrowheads="1"/>
          </p:cNvSpPr>
          <p:nvPr/>
        </p:nvSpPr>
        <p:spPr bwMode="auto">
          <a:xfrm>
            <a:off x="4572000" y="1148578"/>
            <a:ext cx="45751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Note NO attempt to deny the sign</a:t>
            </a:r>
            <a:endParaRPr lang="en-US" dirty="0"/>
          </a:p>
        </p:txBody>
      </p:sp>
      <p:sp>
        <p:nvSpPr>
          <p:cNvPr id="10" name="Rectangle 9"/>
          <p:cNvSpPr>
            <a:spLocks noChangeArrowheads="1"/>
          </p:cNvSpPr>
          <p:nvPr/>
        </p:nvSpPr>
        <p:spPr bwMode="auto">
          <a:xfrm>
            <a:off x="4572000" y="1918019"/>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REAL PROBLEM IDENTIFIED: </a:t>
            </a:r>
            <a:r>
              <a:rPr lang="en-US" sz="2200" b="1" i="1" dirty="0">
                <a:latin typeface="Arial" panose="020B0604020202020204" pitchFamily="34" charset="0"/>
                <a:cs typeface="Arial" panose="020B0604020202020204" pitchFamily="34" charset="0"/>
              </a:rPr>
              <a:t>the Romans will come and take away both our place and our nation</a:t>
            </a:r>
            <a:endParaRPr lang="en-US" dirty="0"/>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3</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does a hireling do when he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sees the wolf come?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16931"/>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10:12 (NASB95) </a:t>
            </a:r>
          </a:p>
          <a:p>
            <a:pPr>
              <a:buNone/>
            </a:pP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“He who is a hired hand, and not a shepherd, who is not the owner of the sheep, sees the wolf coming, and </a:t>
            </a:r>
            <a:r>
              <a:rPr lang="en-US" sz="2400" b="1" u="sng" dirty="0">
                <a:latin typeface="Arial" panose="020B0604020202020204" pitchFamily="34" charset="0"/>
                <a:cs typeface="Arial" panose="020B0604020202020204" pitchFamily="34" charset="0"/>
              </a:rPr>
              <a:t>leaves the sheep and flees</a:t>
            </a:r>
            <a:r>
              <a:rPr lang="en-US" sz="2400" b="1" dirty="0">
                <a:latin typeface="Arial" panose="020B0604020202020204" pitchFamily="34" charset="0"/>
                <a:cs typeface="Arial" panose="020B0604020202020204" pitchFamily="34" charset="0"/>
              </a:rPr>
              <a:t>, and the wolf snatches them and scatters </a:t>
            </a:r>
            <a:r>
              <a:rPr lang="en-US" sz="2400" b="1" i="1" dirty="0">
                <a:latin typeface="Arial" panose="020B0604020202020204" pitchFamily="34" charset="0"/>
                <a:cs typeface="Arial" panose="020B0604020202020204" pitchFamily="34" charset="0"/>
              </a:rPr>
              <a:t>them.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26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4662815"/>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11:49–50 (NASB95) </a:t>
            </a:r>
          </a:p>
          <a:p>
            <a:pPr>
              <a:lnSpc>
                <a:spcPct val="150000"/>
              </a:lnSpc>
            </a:pPr>
            <a:r>
              <a:rPr lang="en-US" sz="2200" b="1" baseline="30000" dirty="0">
                <a:latin typeface="Arial" pitchFamily="34" charset="0"/>
                <a:cs typeface="Arial" pitchFamily="34" charset="0"/>
              </a:rPr>
              <a:t>49</a:t>
            </a:r>
            <a:r>
              <a:rPr lang="en-US" sz="2200" b="1" dirty="0">
                <a:latin typeface="Arial" pitchFamily="34" charset="0"/>
                <a:cs typeface="Arial" pitchFamily="34" charset="0"/>
              </a:rPr>
              <a:t> But one of them, Caiaphas, who was high priest that year, said to them, “You know nothing at all, </a:t>
            </a:r>
            <a:r>
              <a:rPr lang="en-US" sz="2200" b="1" baseline="30000" dirty="0">
                <a:latin typeface="Arial" pitchFamily="34" charset="0"/>
                <a:cs typeface="Arial" pitchFamily="34" charset="0"/>
              </a:rPr>
              <a:t>50</a:t>
            </a:r>
            <a:r>
              <a:rPr lang="en-US" sz="2200" b="1" dirty="0">
                <a:latin typeface="Arial" pitchFamily="34" charset="0"/>
                <a:cs typeface="Arial" pitchFamily="34" charset="0"/>
              </a:rPr>
              <a:t> nor do you take into account that it is expedient for you that one man die for the people, and that the whole nation not perish.”</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Caiaphas appointed high priest in AD 18 &amp; remained until AD 36</a:t>
            </a:r>
            <a:endParaRPr lang="en-US" dirty="0"/>
          </a:p>
        </p:txBody>
      </p:sp>
      <p:sp>
        <p:nvSpPr>
          <p:cNvPr id="5" name="Rectangle 4"/>
          <p:cNvSpPr>
            <a:spLocks noChangeArrowheads="1"/>
          </p:cNvSpPr>
          <p:nvPr/>
        </p:nvSpPr>
        <p:spPr bwMode="auto">
          <a:xfrm>
            <a:off x="4572000" y="1148578"/>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Caiaphas saw two alternatives:</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 </a:t>
            </a:r>
            <a:r>
              <a:rPr lang="en-US" sz="2200" b="1" i="1" dirty="0">
                <a:latin typeface="Arial" panose="020B0604020202020204" pitchFamily="34" charset="0"/>
                <a:cs typeface="Arial" panose="020B0604020202020204" pitchFamily="34" charset="0"/>
              </a:rPr>
              <a:t>one man die</a:t>
            </a:r>
            <a:br>
              <a:rPr lang="en-US" sz="2200" b="1" i="1" dirty="0">
                <a:latin typeface="Arial" panose="020B0604020202020204" pitchFamily="34" charset="0"/>
                <a:cs typeface="Arial" panose="020B0604020202020204" pitchFamily="34" charset="0"/>
              </a:rPr>
            </a:br>
            <a:r>
              <a:rPr lang="en-US" sz="2200" b="1" i="1" dirty="0">
                <a:latin typeface="Arial" panose="020B0604020202020204" pitchFamily="34" charset="0"/>
                <a:cs typeface="Arial" panose="020B0604020202020204" pitchFamily="34" charset="0"/>
              </a:rPr>
              <a:t> - whole nation perish</a:t>
            </a:r>
            <a:endParaRPr lang="en-US" dirty="0"/>
          </a:p>
        </p:txBody>
      </p:sp>
      <p:sp>
        <p:nvSpPr>
          <p:cNvPr id="6" name="Rectangle 5"/>
          <p:cNvSpPr>
            <a:spLocks noChangeArrowheads="1"/>
          </p:cNvSpPr>
          <p:nvPr/>
        </p:nvSpPr>
        <p:spPr bwMode="auto">
          <a:xfrm>
            <a:off x="4568855" y="2662839"/>
            <a:ext cx="4575145"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No mention of third option:</a:t>
            </a:r>
          </a:p>
          <a:p>
            <a:pPr>
              <a:buNone/>
            </a:pPr>
            <a:r>
              <a:rPr lang="en-US" sz="2200" b="1" dirty="0">
                <a:latin typeface="Arial" panose="020B0604020202020204" pitchFamily="34" charset="0"/>
                <a:cs typeface="Arial" panose="020B0604020202020204" pitchFamily="34" charset="0"/>
              </a:rPr>
              <a:t>     - Listen to Jesus and save the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nation both physically and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       spiritually!</a:t>
            </a:r>
            <a:endParaRPr lang="en-US" dirty="0"/>
          </a:p>
        </p:txBody>
      </p:sp>
      <p:sp>
        <p:nvSpPr>
          <p:cNvPr id="9" name="Rectangle 8"/>
          <p:cNvSpPr>
            <a:spLocks noChangeArrowheads="1"/>
          </p:cNvSpPr>
          <p:nvPr/>
        </p:nvSpPr>
        <p:spPr bwMode="auto">
          <a:xfrm>
            <a:off x="4572000" y="4177100"/>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Miracle was so significant that they called and emergency session and plotted to put Jesus to death!</a:t>
            </a:r>
            <a:endParaRPr lang="en-US" dirty="0"/>
          </a:p>
        </p:txBody>
      </p:sp>
    </p:spTree>
    <p:extLst>
      <p:ext uri="{BB962C8B-B14F-4D97-AF65-F5344CB8AC3E}">
        <p14:creationId xmlns:p14="http://schemas.microsoft.com/office/powerpoint/2010/main" val="24713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678478"/>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11:51–52 (NASB95) </a:t>
            </a:r>
          </a:p>
          <a:p>
            <a:pPr>
              <a:lnSpc>
                <a:spcPct val="150000"/>
              </a:lnSpc>
            </a:pPr>
            <a:r>
              <a:rPr lang="en-US" sz="2200" b="1" baseline="30000" dirty="0">
                <a:latin typeface="Arial" pitchFamily="34" charset="0"/>
                <a:cs typeface="Arial" pitchFamily="34" charset="0"/>
              </a:rPr>
              <a:t>51</a:t>
            </a:r>
            <a:r>
              <a:rPr lang="en-US" sz="2200" b="1" dirty="0">
                <a:latin typeface="Arial" pitchFamily="34" charset="0"/>
                <a:cs typeface="Arial" pitchFamily="34" charset="0"/>
              </a:rPr>
              <a:t> Now he did not say this on his own initiative, but being high priest that year, he prophesied that Jesus was going to die for the nation, </a:t>
            </a:r>
            <a:r>
              <a:rPr lang="en-US" sz="2200" b="1" baseline="30000" dirty="0">
                <a:latin typeface="Arial" pitchFamily="34" charset="0"/>
                <a:cs typeface="Arial" pitchFamily="34" charset="0"/>
              </a:rPr>
              <a:t>52</a:t>
            </a:r>
            <a:r>
              <a:rPr lang="en-US" sz="2200" b="1" dirty="0">
                <a:latin typeface="Arial" pitchFamily="34" charset="0"/>
                <a:cs typeface="Arial" pitchFamily="34" charset="0"/>
              </a:rPr>
              <a:t> and not for the nation only, but in order that He might also gather together into one the children of God who are scattered abroad. </a:t>
            </a:r>
          </a:p>
        </p:txBody>
      </p:sp>
      <p:cxnSp>
        <p:nvCxnSpPr>
          <p:cNvPr id="8" name="Straight Connector 7"/>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4572000" y="40582"/>
            <a:ext cx="45751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Caiaphas was giving what he thought was a common sense statement of political expediency</a:t>
            </a:r>
            <a:endParaRPr lang="en-US" dirty="0"/>
          </a:p>
        </p:txBody>
      </p:sp>
      <p:sp>
        <p:nvSpPr>
          <p:cNvPr id="5" name="Rectangle 4"/>
          <p:cNvSpPr>
            <a:spLocks noChangeArrowheads="1"/>
          </p:cNvSpPr>
          <p:nvPr/>
        </p:nvSpPr>
        <p:spPr bwMode="auto">
          <a:xfrm>
            <a:off x="4572000" y="1487132"/>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However, prophesied a truth with spiritual implication … similar to Jesus statement</a:t>
            </a:r>
            <a:endParaRPr lang="en-US" dirty="0"/>
          </a:p>
        </p:txBody>
      </p:sp>
      <p:sp>
        <p:nvSpPr>
          <p:cNvPr id="6" name="Rectangle 5"/>
          <p:cNvSpPr/>
          <p:nvPr/>
        </p:nvSpPr>
        <p:spPr>
          <a:xfrm>
            <a:off x="4751734" y="4399280"/>
            <a:ext cx="4209385" cy="199262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Mark 10:45 (NASB95) </a:t>
            </a:r>
          </a:p>
          <a:p>
            <a:r>
              <a:rPr lang="en-US" sz="2000" b="1" baseline="30000" dirty="0">
                <a:solidFill>
                  <a:schemeClr val="bg1"/>
                </a:solidFill>
                <a:latin typeface="Arial" panose="020B0604020202020204" pitchFamily="34" charset="0"/>
                <a:cs typeface="Arial" panose="020B0604020202020204" pitchFamily="34" charset="0"/>
              </a:rPr>
              <a:t>45</a:t>
            </a:r>
            <a:r>
              <a:rPr lang="en-US" sz="2000" b="1" dirty="0">
                <a:solidFill>
                  <a:schemeClr val="bg1"/>
                </a:solidFill>
                <a:latin typeface="Arial" panose="020B0604020202020204" pitchFamily="34" charset="0"/>
                <a:cs typeface="Arial" panose="020B0604020202020204" pitchFamily="34" charset="0"/>
              </a:rPr>
              <a:t> “For even the Son of Man did not come to be served, but to serve, and </a:t>
            </a:r>
            <a:r>
              <a:rPr lang="en-US" sz="2000" b="1" u="sng" dirty="0">
                <a:solidFill>
                  <a:schemeClr val="bg1"/>
                </a:solidFill>
                <a:latin typeface="Arial" panose="020B0604020202020204" pitchFamily="34" charset="0"/>
                <a:cs typeface="Arial" panose="020B0604020202020204" pitchFamily="34" charset="0"/>
              </a:rPr>
              <a:t>to give His life a ransom for many</a:t>
            </a:r>
            <a:r>
              <a:rPr lang="en-US" sz="2000" b="1" dirty="0">
                <a:solidFill>
                  <a:schemeClr val="bg1"/>
                </a:solidFill>
                <a:latin typeface="Arial" panose="020B0604020202020204" pitchFamily="34" charset="0"/>
                <a:cs typeface="Arial" panose="020B0604020202020204" pitchFamily="34" charset="0"/>
              </a:rPr>
              <a:t>.” </a:t>
            </a:r>
          </a:p>
        </p:txBody>
      </p:sp>
      <p:sp>
        <p:nvSpPr>
          <p:cNvPr id="9" name="Rectangle 8"/>
          <p:cNvSpPr>
            <a:spLocks noChangeArrowheads="1"/>
          </p:cNvSpPr>
          <p:nvPr/>
        </p:nvSpPr>
        <p:spPr bwMode="auto">
          <a:xfrm>
            <a:off x="4568853" y="2595128"/>
            <a:ext cx="457514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would die for the TRUE nation of Israel / people of God … not saving them from physical destruction but eternal destruction!</a:t>
            </a:r>
            <a:endParaRPr lang="en-US" dirty="0"/>
          </a:p>
        </p:txBody>
      </p:sp>
      <p:sp>
        <p:nvSpPr>
          <p:cNvPr id="10" name="Rectangle 9"/>
          <p:cNvSpPr/>
          <p:nvPr/>
        </p:nvSpPr>
        <p:spPr>
          <a:xfrm>
            <a:off x="0" y="0"/>
            <a:ext cx="9147145" cy="259512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3:16–17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God so loved the world, that He gave His only begotten Son, that whoever believes in Him shall not perish, but have eternal life.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“For God did not send the Son into the world to judge the world, but </a:t>
            </a:r>
            <a:r>
              <a:rPr lang="en-US" sz="2000" b="1" u="sng" dirty="0">
                <a:solidFill>
                  <a:schemeClr val="bg1"/>
                </a:solidFill>
                <a:latin typeface="Arial" panose="020B0604020202020204" pitchFamily="34" charset="0"/>
                <a:cs typeface="Arial" panose="020B0604020202020204" pitchFamily="34" charset="0"/>
              </a:rPr>
              <a:t>that the world might be saved through Him</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4572000" y="4399280"/>
            <a:ext cx="45751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dirty="0">
                <a:latin typeface="Arial" panose="020B0604020202020204" pitchFamily="34" charset="0"/>
                <a:cs typeface="Arial" panose="020B0604020202020204" pitchFamily="34" charset="0"/>
              </a:rPr>
              <a:t>Jesus died for all, both Jew and Gentile (Eph. 2:11-18;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Jn. 10:16)</a:t>
            </a:r>
            <a:endParaRPr lang="en-US" dirty="0"/>
          </a:p>
        </p:txBody>
      </p:sp>
      <p:sp>
        <p:nvSpPr>
          <p:cNvPr id="12" name="Rectangle 11"/>
          <p:cNvSpPr/>
          <p:nvPr/>
        </p:nvSpPr>
        <p:spPr>
          <a:xfrm>
            <a:off x="2805583" y="5548124"/>
            <a:ext cx="6338415" cy="130788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10:16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“I have </a:t>
            </a:r>
            <a:r>
              <a:rPr lang="en-US" sz="2000" b="1" u="sng" dirty="0">
                <a:solidFill>
                  <a:schemeClr val="bg1"/>
                </a:solidFill>
                <a:latin typeface="Arial" panose="020B0604020202020204" pitchFamily="34" charset="0"/>
                <a:cs typeface="Arial" panose="020B0604020202020204" pitchFamily="34" charset="0"/>
              </a:rPr>
              <a:t>other sheep, which are not of this fold</a:t>
            </a:r>
            <a:r>
              <a:rPr lang="en-US" sz="2000" b="1" dirty="0">
                <a:solidFill>
                  <a:schemeClr val="bg1"/>
                </a:solidFill>
                <a:latin typeface="Arial" panose="020B0604020202020204" pitchFamily="34" charset="0"/>
                <a:cs typeface="Arial" panose="020B0604020202020204" pitchFamily="34" charset="0"/>
              </a:rPr>
              <a:t>; I must bring them also, and they will hear My voice; and they will become one flock </a:t>
            </a:r>
            <a:r>
              <a:rPr lang="en-US" sz="2000" b="1" i="1" dirty="0">
                <a:solidFill>
                  <a:schemeClr val="bg1"/>
                </a:solidFill>
                <a:latin typeface="Arial" panose="020B0604020202020204" pitchFamily="34" charset="0"/>
                <a:cs typeface="Arial" panose="020B0604020202020204" pitchFamily="34" charset="0"/>
              </a:rPr>
              <a:t>with</a:t>
            </a:r>
            <a:r>
              <a:rPr lang="en-US" sz="2000" b="1" dirty="0">
                <a:solidFill>
                  <a:schemeClr val="bg1"/>
                </a:solidFill>
                <a:latin typeface="Arial" panose="020B0604020202020204" pitchFamily="34" charset="0"/>
                <a:cs typeface="Arial" panose="020B0604020202020204" pitchFamily="34" charset="0"/>
              </a:rPr>
              <a:t> one shepherd. </a:t>
            </a:r>
          </a:p>
        </p:txBody>
      </p:sp>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xit" presetSubtype="0" fill="hold" grpId="1"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9" grpId="0"/>
      <p:bldP spid="10" grpId="0" animBg="1"/>
      <p:bldP spid="10" grpId="1" animBg="1"/>
      <p:bldP spid="11"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3839055" cy="6694140"/>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11:53–54 (NASB95) </a:t>
            </a:r>
          </a:p>
          <a:p>
            <a:pPr>
              <a:lnSpc>
                <a:spcPct val="150000"/>
              </a:lnSpc>
            </a:pPr>
            <a:r>
              <a:rPr lang="en-US" sz="2200" b="1" baseline="30000" dirty="0">
                <a:latin typeface="Arial" pitchFamily="34" charset="0"/>
                <a:cs typeface="Arial" pitchFamily="34" charset="0"/>
              </a:rPr>
              <a:t>53</a:t>
            </a:r>
            <a:r>
              <a:rPr lang="en-US" sz="2200" b="1" dirty="0">
                <a:latin typeface="Arial" pitchFamily="34" charset="0"/>
                <a:cs typeface="Arial" pitchFamily="34" charset="0"/>
              </a:rPr>
              <a:t> So from that day on they planned together to kill Him. </a:t>
            </a:r>
          </a:p>
          <a:p>
            <a:pPr>
              <a:lnSpc>
                <a:spcPct val="150000"/>
              </a:lnSpc>
            </a:pPr>
            <a:r>
              <a:rPr lang="en-US" sz="2200" b="1" baseline="30000" dirty="0">
                <a:latin typeface="Arial" pitchFamily="34" charset="0"/>
                <a:cs typeface="Arial" pitchFamily="34" charset="0"/>
              </a:rPr>
              <a:t>54</a:t>
            </a:r>
            <a:r>
              <a:rPr lang="en-US" sz="2200" b="1" dirty="0">
                <a:latin typeface="Arial" pitchFamily="34" charset="0"/>
                <a:cs typeface="Arial" pitchFamily="34" charset="0"/>
              </a:rPr>
              <a:t> Therefore Jesus no longer continued to walk publicly among the Jews, but went away from there to the country near the wilderness, into a city called Ephraim; and there He stayed with the disciples. </a:t>
            </a:r>
          </a:p>
        </p:txBody>
      </p:sp>
      <p:cxnSp>
        <p:nvCxnSpPr>
          <p:cNvPr id="8" name="Straight Connector 7"/>
          <p:cNvCxnSpPr/>
          <p:nvPr/>
        </p:nvCxnSpPr>
        <p:spPr>
          <a:xfrm>
            <a:off x="3870296" y="-9525"/>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3870296" y="-57029"/>
            <a:ext cx="47142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200" b="1" i="1" dirty="0">
                <a:latin typeface="Arial" panose="020B0604020202020204" pitchFamily="34" charset="0"/>
                <a:cs typeface="Arial" panose="020B0604020202020204" pitchFamily="34" charset="0"/>
              </a:rPr>
              <a:t>Ephraim </a:t>
            </a:r>
            <a:r>
              <a:rPr lang="en-US" sz="2200" b="1" dirty="0">
                <a:latin typeface="Arial" panose="020B0604020202020204" pitchFamily="34" charset="0"/>
                <a:cs typeface="Arial" panose="020B0604020202020204" pitchFamily="34" charset="0"/>
              </a:rPr>
              <a:t>is thought to be here:</a:t>
            </a:r>
            <a:endParaRPr lang="en-US" dirty="0"/>
          </a:p>
        </p:txBody>
      </p:sp>
      <p:pic>
        <p:nvPicPr>
          <p:cNvPr id="5" name="Picture 4"/>
          <p:cNvPicPr>
            <a:picLocks noChangeAspect="1"/>
          </p:cNvPicPr>
          <p:nvPr/>
        </p:nvPicPr>
        <p:blipFill>
          <a:blip r:embed="rId2"/>
          <a:stretch>
            <a:fillRect/>
          </a:stretch>
        </p:blipFill>
        <p:spPr>
          <a:xfrm>
            <a:off x="3870296" y="349007"/>
            <a:ext cx="5273704" cy="6519153"/>
          </a:xfrm>
          <a:prstGeom prst="rect">
            <a:avLst/>
          </a:prstGeom>
        </p:spPr>
      </p:pic>
      <p:sp>
        <p:nvSpPr>
          <p:cNvPr id="9" name="Oval 8"/>
          <p:cNvSpPr/>
          <p:nvPr/>
        </p:nvSpPr>
        <p:spPr>
          <a:xfrm>
            <a:off x="5478145" y="4827867"/>
            <a:ext cx="190500" cy="20002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870295" y="0"/>
            <a:ext cx="5273705" cy="6902349"/>
          </a:xfrm>
          <a:prstGeom prst="rect">
            <a:avLst/>
          </a:prstGeom>
        </p:spPr>
      </p:pic>
    </p:spTree>
    <p:extLst>
      <p:ext uri="{BB962C8B-B14F-4D97-AF65-F5344CB8AC3E}">
        <p14:creationId xmlns:p14="http://schemas.microsoft.com/office/powerpoint/2010/main" val="544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3825" y="33141"/>
            <a:ext cx="4418175" cy="5678478"/>
          </a:xfrm>
          <a:prstGeom prst="rect">
            <a:avLst/>
          </a:prstGeom>
        </p:spPr>
        <p:txBody>
          <a:bodyPr wrap="square">
            <a:spAutoFit/>
          </a:bodyPr>
          <a:lstStyle/>
          <a:p>
            <a:pPr>
              <a:lnSpc>
                <a:spcPct val="150000"/>
              </a:lnSpc>
            </a:pPr>
            <a:r>
              <a:rPr lang="en-US" sz="2200" b="1" dirty="0">
                <a:latin typeface="Arial" pitchFamily="34" charset="0"/>
                <a:cs typeface="Arial" pitchFamily="34" charset="0"/>
              </a:rPr>
              <a:t>John 11:56–57 (NASB95) </a:t>
            </a:r>
          </a:p>
          <a:p>
            <a:pPr>
              <a:lnSpc>
                <a:spcPct val="150000"/>
              </a:lnSpc>
            </a:pPr>
            <a:r>
              <a:rPr lang="en-US" sz="2200" b="1" baseline="30000" dirty="0">
                <a:latin typeface="Arial" pitchFamily="34" charset="0"/>
                <a:cs typeface="Arial" pitchFamily="34" charset="0"/>
              </a:rPr>
              <a:t>55</a:t>
            </a:r>
            <a:r>
              <a:rPr lang="en-US" sz="2200" b="1" dirty="0">
                <a:latin typeface="Arial" pitchFamily="34" charset="0"/>
                <a:cs typeface="Arial" pitchFamily="34" charset="0"/>
              </a:rPr>
              <a:t> Now the Passover of the Jews was near, and many went up to Jerusalem out of the country before the Passover to purify themselves. </a:t>
            </a:r>
            <a:r>
              <a:rPr lang="en-US" sz="2200" b="1" baseline="30000" dirty="0">
                <a:latin typeface="Arial" pitchFamily="34" charset="0"/>
                <a:cs typeface="Arial" pitchFamily="34" charset="0"/>
              </a:rPr>
              <a:t>56</a:t>
            </a:r>
            <a:r>
              <a:rPr lang="en-US" sz="2200" b="1" dirty="0">
                <a:latin typeface="Arial" pitchFamily="34" charset="0"/>
                <a:cs typeface="Arial" pitchFamily="34" charset="0"/>
              </a:rPr>
              <a:t> So they were seeking for Jesus, and were saying to one another as they stood in the temple, “What do you think; that He will not come to the feast at all?”</a:t>
            </a:r>
          </a:p>
        </p:txBody>
      </p:sp>
      <p:sp>
        <p:nvSpPr>
          <p:cNvPr id="5" name="Rectangle 4"/>
          <p:cNvSpPr/>
          <p:nvPr/>
        </p:nvSpPr>
        <p:spPr>
          <a:xfrm>
            <a:off x="4588075" y="34044"/>
            <a:ext cx="4418175" cy="2568717"/>
          </a:xfrm>
          <a:prstGeom prst="rect">
            <a:avLst/>
          </a:prstGeom>
        </p:spPr>
        <p:txBody>
          <a:bodyPr wrap="square">
            <a:spAutoFit/>
          </a:bodyPr>
          <a:lstStyle/>
          <a:p>
            <a:pPr>
              <a:lnSpc>
                <a:spcPct val="150000"/>
              </a:lnSpc>
            </a:pPr>
            <a:r>
              <a:rPr lang="en-US" sz="2200" b="1" baseline="30000" dirty="0">
                <a:latin typeface="Arial" pitchFamily="34" charset="0"/>
                <a:cs typeface="Arial" pitchFamily="34" charset="0"/>
              </a:rPr>
              <a:t>57</a:t>
            </a:r>
            <a:r>
              <a:rPr lang="en-US" sz="2200" b="1" dirty="0">
                <a:latin typeface="Arial" pitchFamily="34" charset="0"/>
                <a:cs typeface="Arial" pitchFamily="34" charset="0"/>
              </a:rPr>
              <a:t> Now the chief priests and the Pharisees had given orders that if anyone knew where He was, he was to report it, so that they might seize Him. </a:t>
            </a:r>
          </a:p>
        </p:txBody>
      </p:sp>
      <p:cxnSp>
        <p:nvCxnSpPr>
          <p:cNvPr id="4" name="Straight Connector 3"/>
          <p:cNvCxnSpPr/>
          <p:nvPr/>
        </p:nvCxnSpPr>
        <p:spPr>
          <a:xfrm>
            <a:off x="4572000" y="0"/>
            <a:ext cx="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258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508981" y="1872581"/>
            <a:ext cx="4126039" cy="311283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these have been written so that you may believe that Jesus is the Christ, the Son of God; and that believing you may have life in His name. </a:t>
            </a:r>
          </a:p>
        </p:txBody>
      </p:sp>
    </p:spTree>
    <p:extLst>
      <p:ext uri="{BB962C8B-B14F-4D97-AF65-F5344CB8AC3E}">
        <p14:creationId xmlns:p14="http://schemas.microsoft.com/office/powerpoint/2010/main" val="9900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
          <p:cNvSpPr txBox="1">
            <a:spLocks/>
          </p:cNvSpPr>
          <p:nvPr/>
        </p:nvSpPr>
        <p:spPr bwMode="auto">
          <a:xfrm>
            <a:off x="1563688" y="5400675"/>
            <a:ext cx="6016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471D01"/>
                </a:solidFill>
                <a:latin typeface="Arial" panose="020B0604020202020204" pitchFamily="34" charset="0"/>
              </a:rPr>
              <a:t>LESSON 16 - JOHN 11:1-57</a:t>
            </a:r>
            <a:endParaRPr lang="en-US" altLang="en-US" sz="2000" b="1" dirty="0">
              <a:solidFill>
                <a:srgbClr val="471D01"/>
              </a:solidFill>
              <a:latin typeface="Arial" panose="020B0604020202020204" pitchFamily="34" charset="0"/>
            </a:endParaRPr>
          </a:p>
        </p:txBody>
      </p:sp>
    </p:spTree>
    <p:extLst>
      <p:ext uri="{BB962C8B-B14F-4D97-AF65-F5344CB8AC3E}">
        <p14:creationId xmlns:p14="http://schemas.microsoft.com/office/powerpoint/2010/main" val="209347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4</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“power” did Christ have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regarding His own life?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888439"/>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10:17–18 (NASB95) </a:t>
            </a:r>
          </a:p>
          <a:p>
            <a:pPr>
              <a:buNone/>
            </a:pP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“For this reason the Father loves Me, because I lay down My life so that I may take it again. </a:t>
            </a:r>
            <a:r>
              <a:rPr lang="en-US" sz="2400" b="1" baseline="30000" dirty="0">
                <a:latin typeface="Arial" panose="020B0604020202020204" pitchFamily="34" charset="0"/>
                <a:cs typeface="Arial" panose="020B0604020202020204" pitchFamily="34" charset="0"/>
              </a:rPr>
              <a:t>18</a:t>
            </a:r>
            <a:r>
              <a:rPr lang="en-US" sz="2400" b="1" dirty="0">
                <a:latin typeface="Arial" panose="020B0604020202020204" pitchFamily="34" charset="0"/>
                <a:cs typeface="Arial" panose="020B0604020202020204" pitchFamily="34" charset="0"/>
              </a:rPr>
              <a:t> “No one has taken it away from Me, but I lay it down on My own initiative. </a:t>
            </a:r>
            <a:r>
              <a:rPr lang="en-US" sz="2400" b="1" u="sng" dirty="0">
                <a:latin typeface="Arial" panose="020B0604020202020204" pitchFamily="34" charset="0"/>
                <a:cs typeface="Arial" panose="020B0604020202020204" pitchFamily="34" charset="0"/>
              </a:rPr>
              <a:t>I have authority to lay it down, and I have authority to take it up again</a:t>
            </a:r>
            <a:r>
              <a:rPr lang="en-US" sz="2400" b="1" dirty="0">
                <a:latin typeface="Arial" panose="020B0604020202020204" pitchFamily="34" charset="0"/>
                <a:cs typeface="Arial" panose="020B0604020202020204" pitchFamily="34" charset="0"/>
              </a:rPr>
              <a:t>. This commandment I received from My Father.” </a:t>
            </a:r>
          </a:p>
        </p:txBody>
      </p:sp>
    </p:spTree>
    <p:extLst>
      <p:ext uri="{BB962C8B-B14F-4D97-AF65-F5344CB8AC3E}">
        <p14:creationId xmlns:p14="http://schemas.microsoft.com/office/powerpoint/2010/main" val="20667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5</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On what basis did others say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Christ could not be a devil?</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14169"/>
            <a:ext cx="739541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10:20–21 (NASB95) </a:t>
            </a:r>
          </a:p>
          <a:p>
            <a:pPr>
              <a:buNone/>
            </a:pPr>
            <a:r>
              <a:rPr lang="en-US" sz="2400" b="1" baseline="30000" dirty="0">
                <a:latin typeface="Arial" panose="020B0604020202020204" pitchFamily="34" charset="0"/>
                <a:cs typeface="Arial" panose="020B0604020202020204" pitchFamily="34" charset="0"/>
              </a:rPr>
              <a:t>20</a:t>
            </a:r>
            <a:r>
              <a:rPr lang="en-US" sz="2400" b="1" dirty="0">
                <a:latin typeface="Arial" panose="020B0604020202020204" pitchFamily="34" charset="0"/>
                <a:cs typeface="Arial" panose="020B0604020202020204" pitchFamily="34" charset="0"/>
              </a:rPr>
              <a:t> Many of them were saying, “He has a demon and is insane. Why do you listen to Him?” </a:t>
            </a:r>
            <a:r>
              <a:rPr lang="en-US" sz="2400" b="1" baseline="30000" dirty="0">
                <a:latin typeface="Arial" panose="020B0604020202020204" pitchFamily="34" charset="0"/>
                <a:cs typeface="Arial" panose="020B0604020202020204" pitchFamily="34" charset="0"/>
              </a:rPr>
              <a:t>21</a:t>
            </a:r>
            <a:r>
              <a:rPr lang="en-US" sz="2400" b="1" dirty="0">
                <a:latin typeface="Arial" panose="020B0604020202020204" pitchFamily="34" charset="0"/>
                <a:cs typeface="Arial" panose="020B0604020202020204" pitchFamily="34" charset="0"/>
              </a:rPr>
              <a:t> Others were saying, “</a:t>
            </a:r>
            <a:r>
              <a:rPr lang="en-US" sz="2400" b="1" u="sng" dirty="0">
                <a:latin typeface="Arial" panose="020B0604020202020204" pitchFamily="34" charset="0"/>
                <a:cs typeface="Arial" panose="020B0604020202020204" pitchFamily="34" charset="0"/>
              </a:rPr>
              <a:t>These are not the sayings of one demon-possessed. A demon cannot open the eyes of the blind, can he?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539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6</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Jesus say when asked,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“If thou be the Christ, tell us plainly?”</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10:25–26 (NASB95) </a:t>
            </a:r>
          </a:p>
          <a:p>
            <a:pPr>
              <a:buNone/>
            </a:pPr>
            <a:r>
              <a:rPr lang="en-US" sz="2400" b="1" baseline="30000" dirty="0">
                <a:latin typeface="Arial" panose="020B0604020202020204" pitchFamily="34" charset="0"/>
                <a:cs typeface="Arial" panose="020B0604020202020204" pitchFamily="34" charset="0"/>
              </a:rPr>
              <a:t>25</a:t>
            </a:r>
            <a:r>
              <a:rPr lang="en-US" sz="2400" b="1" dirty="0">
                <a:latin typeface="Arial" panose="020B0604020202020204" pitchFamily="34" charset="0"/>
                <a:cs typeface="Arial" panose="020B0604020202020204" pitchFamily="34" charset="0"/>
              </a:rPr>
              <a:t> Jesus answered them, “</a:t>
            </a:r>
            <a:r>
              <a:rPr lang="en-US" sz="2400" b="1" u="sng" dirty="0">
                <a:latin typeface="Arial" panose="020B0604020202020204" pitchFamily="34" charset="0"/>
                <a:cs typeface="Arial" panose="020B0604020202020204" pitchFamily="34" charset="0"/>
              </a:rPr>
              <a:t>I told you, and you do not believe; the works that I do in My Father’s name, these testify of Me</a:t>
            </a:r>
            <a:r>
              <a:rPr lang="en-US" sz="2400" b="1"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26</a:t>
            </a:r>
            <a:r>
              <a:rPr lang="en-US" sz="2400" b="1" dirty="0">
                <a:latin typeface="Arial" panose="020B0604020202020204" pitchFamily="34" charset="0"/>
                <a:cs typeface="Arial" panose="020B0604020202020204" pitchFamily="34" charset="0"/>
              </a:rPr>
              <a:t> “But you do not believe because you are not of My sheep. </a:t>
            </a:r>
          </a:p>
        </p:txBody>
      </p:sp>
    </p:spTree>
    <p:extLst>
      <p:ext uri="{BB962C8B-B14F-4D97-AF65-F5344CB8AC3E}">
        <p14:creationId xmlns:p14="http://schemas.microsoft.com/office/powerpoint/2010/main" val="33944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7</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Those given eternal life are actively doing what?</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437079"/>
            <a:ext cx="73954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10:27 (NASB95) </a:t>
            </a:r>
          </a:p>
          <a:p>
            <a:pPr>
              <a:buNone/>
            </a:pPr>
            <a:r>
              <a:rPr lang="en-US" sz="2400" b="1" baseline="30000" dirty="0">
                <a:latin typeface="Arial" panose="020B0604020202020204" pitchFamily="34" charset="0"/>
                <a:cs typeface="Arial" panose="020B0604020202020204" pitchFamily="34" charset="0"/>
              </a:rPr>
              <a:t>27</a:t>
            </a:r>
            <a:r>
              <a:rPr lang="en-US" sz="2400" b="1" dirty="0">
                <a:latin typeface="Arial" panose="020B0604020202020204" pitchFamily="34" charset="0"/>
                <a:cs typeface="Arial" panose="020B0604020202020204" pitchFamily="34" charset="0"/>
              </a:rPr>
              <a:t> “My sheep hear My voice, and I know them, and they </a:t>
            </a:r>
            <a:r>
              <a:rPr lang="en-US" sz="2400" b="1" u="sng" dirty="0">
                <a:latin typeface="Arial" panose="020B0604020202020204" pitchFamily="34" charset="0"/>
                <a:cs typeface="Arial" panose="020B0604020202020204" pitchFamily="34" charset="0"/>
              </a:rPr>
              <a:t>follow Me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252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15 – Question 8</a:t>
            </a:r>
            <a:endParaRPr lang="en-US" sz="3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For what did they say they stoned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96844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10:33 (NASB95) </a:t>
            </a:r>
          </a:p>
          <a:p>
            <a:pPr>
              <a:buNone/>
            </a:pPr>
            <a:r>
              <a:rPr lang="en-US" sz="2400" b="1" baseline="30000" dirty="0">
                <a:latin typeface="Arial" panose="020B0604020202020204" pitchFamily="34" charset="0"/>
                <a:cs typeface="Arial" panose="020B0604020202020204" pitchFamily="34" charset="0"/>
              </a:rPr>
              <a:t>33</a:t>
            </a:r>
            <a:r>
              <a:rPr lang="en-US" sz="2400" b="1" dirty="0">
                <a:latin typeface="Arial" panose="020B0604020202020204" pitchFamily="34" charset="0"/>
                <a:cs typeface="Arial" panose="020B0604020202020204" pitchFamily="34" charset="0"/>
              </a:rPr>
              <a:t> The Jews answered Him, “For a good work we do not stone You, but </a:t>
            </a:r>
            <a:r>
              <a:rPr lang="en-US" sz="2400" b="1" u="sng" dirty="0">
                <a:latin typeface="Arial" panose="020B0604020202020204" pitchFamily="34" charset="0"/>
                <a:cs typeface="Arial" panose="020B0604020202020204" pitchFamily="34" charset="0"/>
              </a:rPr>
              <a:t>for blasphemy; and because You, being a man, make Yourself out </a:t>
            </a:r>
            <a:r>
              <a:rPr lang="en-US" sz="2400" b="1" i="1" u="sng" dirty="0">
                <a:latin typeface="Arial" panose="020B0604020202020204" pitchFamily="34" charset="0"/>
                <a:cs typeface="Arial" panose="020B0604020202020204" pitchFamily="34" charset="0"/>
              </a:rPr>
              <a:t>to be</a:t>
            </a:r>
            <a:r>
              <a:rPr lang="en-US" sz="2400" b="1" u="sng" dirty="0">
                <a:latin typeface="Arial" panose="020B0604020202020204" pitchFamily="34" charset="0"/>
                <a:cs typeface="Arial" panose="020B0604020202020204" pitchFamily="34" charset="0"/>
              </a:rPr>
              <a:t> God</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166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1614</TotalTime>
  <Words>5733</Words>
  <Application>Microsoft Office PowerPoint</Application>
  <PresentationFormat>On-screen Show (4:3)</PresentationFormat>
  <Paragraphs>355</Paragraphs>
  <Slides>45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Adelle-Regular</vt:lpstr>
      <vt:lpstr>Apple Chancery</vt:lpstr>
      <vt:lpstr>Arial</vt:lpstr>
      <vt:lpstr>Calibri</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117</cp:revision>
  <dcterms:created xsi:type="dcterms:W3CDTF">2014-03-26T14:03:34Z</dcterms:created>
  <dcterms:modified xsi:type="dcterms:W3CDTF">2016-06-29T21:19:05Z</dcterms:modified>
</cp:coreProperties>
</file>